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64" r:id="rId3"/>
    <p:sldId id="258" r:id="rId4"/>
    <p:sldId id="259" r:id="rId5"/>
    <p:sldId id="260" r:id="rId6"/>
    <p:sldId id="261" r:id="rId7"/>
    <p:sldId id="262" r:id="rId8"/>
    <p:sldId id="263" r:id="rId9"/>
    <p:sldId id="277" r:id="rId10"/>
    <p:sldId id="287" r:id="rId11"/>
    <p:sldId id="288" r:id="rId12"/>
    <p:sldId id="289" r:id="rId13"/>
    <p:sldId id="290" r:id="rId14"/>
    <p:sldId id="291" r:id="rId15"/>
    <p:sldId id="266" r:id="rId16"/>
    <p:sldId id="278" r:id="rId17"/>
    <p:sldId id="279" r:id="rId18"/>
    <p:sldId id="280" r:id="rId19"/>
    <p:sldId id="281" r:id="rId20"/>
    <p:sldId id="282" r:id="rId21"/>
    <p:sldId id="283" r:id="rId22"/>
    <p:sldId id="284" r:id="rId23"/>
    <p:sldId id="285" r:id="rId24"/>
    <p:sldId id="286"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序章" id="{D416C51B-EEB3-8140-A290-7ADD50706A55}">
          <p14:sldIdLst>
            <p14:sldId id="256"/>
            <p14:sldId id="264"/>
          </p14:sldIdLst>
        </p14:section>
        <p14:section name="1. CLI 的使用" id="{3582CEB2-C3A0-5643-924C-6E1B844D6CF4}">
          <p14:sldIdLst>
            <p14:sldId id="258"/>
            <p14:sldId id="259"/>
            <p14:sldId id="260"/>
          </p14:sldIdLst>
        </p14:section>
        <p14:section name="2. *.vue 文件结构解析" id="{93516994-8DB0-C74D-9F3A-5FBD19083506}">
          <p14:sldIdLst>
            <p14:sldId id="261"/>
            <p14:sldId id="262"/>
            <p14:sldId id="263"/>
            <p14:sldId id="277"/>
            <p14:sldId id="287"/>
            <p14:sldId id="288"/>
            <p14:sldId id="289"/>
            <p14:sldId id="290"/>
            <p14:sldId id="291"/>
          </p14:sldIdLst>
        </p14:section>
        <p14:section name="3. 组件数据传输" id="{99E52EF8-103D-244F-812B-84424185DADC}">
          <p14:sldIdLst>
            <p14:sldId id="266"/>
            <p14:sldId id="278"/>
            <p14:sldId id="279"/>
            <p14:sldId id="280"/>
            <p14:sldId id="281"/>
            <p14:sldId id="282"/>
            <p14:sldId id="283"/>
            <p14:sldId id="284"/>
            <p14:sldId id="285"/>
            <p14:sldId id="28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49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65"/>
    <p:restoredTop sz="94673"/>
  </p:normalViewPr>
  <p:slideViewPr>
    <p:cSldViewPr snapToGrid="0" snapToObjects="1">
      <p:cViewPr varScale="1">
        <p:scale>
          <a:sx n="118" d="100"/>
          <a:sy n="118" d="100"/>
        </p:scale>
        <p:origin x="232" y="8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3D4EB4-395E-0C43-9024-7EB5B25B7DB5}" type="datetimeFigureOut">
              <a:rPr kumimoji="1" lang="zh-CN" altLang="en-US" smtClean="0"/>
              <a:t>2017/11/6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AB53F0-45A6-E54B-BB83-541A70EBCD3D}" type="slidenum">
              <a:rPr kumimoji="1" lang="zh-CN" altLang="en-US" smtClean="0"/>
              <a:t>‹#›</a:t>
            </a:fld>
            <a:endParaRPr kumimoji="1" lang="zh-CN" altLang="en-US"/>
          </a:p>
        </p:txBody>
      </p:sp>
    </p:spTree>
    <p:extLst>
      <p:ext uri="{BB962C8B-B14F-4D97-AF65-F5344CB8AC3E}">
        <p14:creationId xmlns:p14="http://schemas.microsoft.com/office/powerpoint/2010/main" val="412710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BEB364F1-56E0-654B-83AE-B67E3B15B104}" type="datetimeFigureOut">
              <a:rPr kumimoji="1" lang="zh-CN" altLang="en-US" smtClean="0"/>
              <a:t>2017/11/6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FACD82F-A89A-FF4D-8030-13846AE6A6FB}" type="slidenum">
              <a:rPr kumimoji="1" lang="zh-CN" altLang="en-US" smtClean="0"/>
              <a:t>‹#›</a:t>
            </a:fld>
            <a:endParaRPr kumimoji="1" lang="zh-CN" altLang="en-US"/>
          </a:p>
        </p:txBody>
      </p:sp>
    </p:spTree>
    <p:extLst>
      <p:ext uri="{BB962C8B-B14F-4D97-AF65-F5344CB8AC3E}">
        <p14:creationId xmlns:p14="http://schemas.microsoft.com/office/powerpoint/2010/main" val="352751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BEB364F1-56E0-654B-83AE-B67E3B15B104}" type="datetimeFigureOut">
              <a:rPr kumimoji="1" lang="zh-CN" altLang="en-US" smtClean="0"/>
              <a:t>2017/11/6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FACD82F-A89A-FF4D-8030-13846AE6A6FB}" type="slidenum">
              <a:rPr kumimoji="1" lang="zh-CN" altLang="en-US" smtClean="0"/>
              <a:t>‹#›</a:t>
            </a:fld>
            <a:endParaRPr kumimoji="1" lang="zh-CN" altLang="en-US"/>
          </a:p>
        </p:txBody>
      </p:sp>
    </p:spTree>
    <p:extLst>
      <p:ext uri="{BB962C8B-B14F-4D97-AF65-F5344CB8AC3E}">
        <p14:creationId xmlns:p14="http://schemas.microsoft.com/office/powerpoint/2010/main" val="844046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BEB364F1-56E0-654B-83AE-B67E3B15B104}" type="datetimeFigureOut">
              <a:rPr kumimoji="1" lang="zh-CN" altLang="en-US" smtClean="0"/>
              <a:t>2017/11/6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FACD82F-A89A-FF4D-8030-13846AE6A6FB}" type="slidenum">
              <a:rPr kumimoji="1" lang="zh-CN" altLang="en-US" smtClean="0"/>
              <a:t>‹#›</a:t>
            </a:fld>
            <a:endParaRPr kumimoji="1" lang="zh-CN" altLang="en-US"/>
          </a:p>
        </p:txBody>
      </p:sp>
    </p:spTree>
    <p:extLst>
      <p:ext uri="{BB962C8B-B14F-4D97-AF65-F5344CB8AC3E}">
        <p14:creationId xmlns:p14="http://schemas.microsoft.com/office/powerpoint/2010/main" val="1764121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BEB364F1-56E0-654B-83AE-B67E3B15B104}" type="datetimeFigureOut">
              <a:rPr kumimoji="1" lang="zh-CN" altLang="en-US" smtClean="0"/>
              <a:t>2017/11/6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FACD82F-A89A-FF4D-8030-13846AE6A6FB}" type="slidenum">
              <a:rPr kumimoji="1" lang="zh-CN" altLang="en-US" smtClean="0"/>
              <a:t>‹#›</a:t>
            </a:fld>
            <a:endParaRPr kumimoji="1" lang="zh-CN" altLang="en-US"/>
          </a:p>
        </p:txBody>
      </p:sp>
    </p:spTree>
    <p:extLst>
      <p:ext uri="{BB962C8B-B14F-4D97-AF65-F5344CB8AC3E}">
        <p14:creationId xmlns:p14="http://schemas.microsoft.com/office/powerpoint/2010/main" val="1635544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BEB364F1-56E0-654B-83AE-B67E3B15B104}" type="datetimeFigureOut">
              <a:rPr kumimoji="1" lang="zh-CN" altLang="en-US" smtClean="0"/>
              <a:t>2017/11/6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FACD82F-A89A-FF4D-8030-13846AE6A6FB}" type="slidenum">
              <a:rPr kumimoji="1" lang="zh-CN" altLang="en-US" smtClean="0"/>
              <a:t>‹#›</a:t>
            </a:fld>
            <a:endParaRPr kumimoji="1" lang="zh-CN" altLang="en-US"/>
          </a:p>
        </p:txBody>
      </p:sp>
    </p:spTree>
    <p:extLst>
      <p:ext uri="{BB962C8B-B14F-4D97-AF65-F5344CB8AC3E}">
        <p14:creationId xmlns:p14="http://schemas.microsoft.com/office/powerpoint/2010/main" val="8022508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BEB364F1-56E0-654B-83AE-B67E3B15B104}" type="datetimeFigureOut">
              <a:rPr kumimoji="1" lang="zh-CN" altLang="en-US" smtClean="0"/>
              <a:t>2017/11/6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DFACD82F-A89A-FF4D-8030-13846AE6A6FB}" type="slidenum">
              <a:rPr kumimoji="1" lang="zh-CN" altLang="en-US" smtClean="0"/>
              <a:t>‹#›</a:t>
            </a:fld>
            <a:endParaRPr kumimoji="1" lang="zh-CN" altLang="en-US"/>
          </a:p>
        </p:txBody>
      </p:sp>
    </p:spTree>
    <p:extLst>
      <p:ext uri="{BB962C8B-B14F-4D97-AF65-F5344CB8AC3E}">
        <p14:creationId xmlns:p14="http://schemas.microsoft.com/office/powerpoint/2010/main" val="1527716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BEB364F1-56E0-654B-83AE-B67E3B15B104}" type="datetimeFigureOut">
              <a:rPr kumimoji="1" lang="zh-CN" altLang="en-US" smtClean="0"/>
              <a:t>2017/11/6</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DFACD82F-A89A-FF4D-8030-13846AE6A6FB}" type="slidenum">
              <a:rPr kumimoji="1" lang="zh-CN" altLang="en-US" smtClean="0"/>
              <a:t>‹#›</a:t>
            </a:fld>
            <a:endParaRPr kumimoji="1" lang="zh-CN" altLang="en-US"/>
          </a:p>
        </p:txBody>
      </p:sp>
    </p:spTree>
    <p:extLst>
      <p:ext uri="{BB962C8B-B14F-4D97-AF65-F5344CB8AC3E}">
        <p14:creationId xmlns:p14="http://schemas.microsoft.com/office/powerpoint/2010/main" val="1023303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BEB364F1-56E0-654B-83AE-B67E3B15B104}" type="datetimeFigureOut">
              <a:rPr kumimoji="1" lang="zh-CN" altLang="en-US" smtClean="0"/>
              <a:t>2017/11/6</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DFACD82F-A89A-FF4D-8030-13846AE6A6FB}" type="slidenum">
              <a:rPr kumimoji="1" lang="zh-CN" altLang="en-US" smtClean="0"/>
              <a:t>‹#›</a:t>
            </a:fld>
            <a:endParaRPr kumimoji="1" lang="zh-CN" altLang="en-US"/>
          </a:p>
        </p:txBody>
      </p:sp>
    </p:spTree>
    <p:extLst>
      <p:ext uri="{BB962C8B-B14F-4D97-AF65-F5344CB8AC3E}">
        <p14:creationId xmlns:p14="http://schemas.microsoft.com/office/powerpoint/2010/main" val="1612963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EB364F1-56E0-654B-83AE-B67E3B15B104}" type="datetimeFigureOut">
              <a:rPr kumimoji="1" lang="zh-CN" altLang="en-US" smtClean="0"/>
              <a:t>2017/11/6</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DFACD82F-A89A-FF4D-8030-13846AE6A6FB}" type="slidenum">
              <a:rPr kumimoji="1" lang="zh-CN" altLang="en-US" smtClean="0"/>
              <a:t>‹#›</a:t>
            </a:fld>
            <a:endParaRPr kumimoji="1" lang="zh-CN" altLang="en-US"/>
          </a:p>
        </p:txBody>
      </p:sp>
    </p:spTree>
    <p:extLst>
      <p:ext uri="{BB962C8B-B14F-4D97-AF65-F5344CB8AC3E}">
        <p14:creationId xmlns:p14="http://schemas.microsoft.com/office/powerpoint/2010/main" val="1389098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BEB364F1-56E0-654B-83AE-B67E3B15B104}" type="datetimeFigureOut">
              <a:rPr kumimoji="1" lang="zh-CN" altLang="en-US" smtClean="0"/>
              <a:t>2017/11/6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DFACD82F-A89A-FF4D-8030-13846AE6A6FB}" type="slidenum">
              <a:rPr kumimoji="1" lang="zh-CN" altLang="en-US" smtClean="0"/>
              <a:t>‹#›</a:t>
            </a:fld>
            <a:endParaRPr kumimoji="1" lang="zh-CN" altLang="en-US"/>
          </a:p>
        </p:txBody>
      </p:sp>
    </p:spTree>
    <p:extLst>
      <p:ext uri="{BB962C8B-B14F-4D97-AF65-F5344CB8AC3E}">
        <p14:creationId xmlns:p14="http://schemas.microsoft.com/office/powerpoint/2010/main" val="1285981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BEB364F1-56E0-654B-83AE-B67E3B15B104}" type="datetimeFigureOut">
              <a:rPr kumimoji="1" lang="zh-CN" altLang="en-US" smtClean="0"/>
              <a:t>2017/11/6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DFACD82F-A89A-FF4D-8030-13846AE6A6FB}" type="slidenum">
              <a:rPr kumimoji="1" lang="zh-CN" altLang="en-US" smtClean="0"/>
              <a:t>‹#›</a:t>
            </a:fld>
            <a:endParaRPr kumimoji="1" lang="zh-CN" altLang="en-US"/>
          </a:p>
        </p:txBody>
      </p:sp>
    </p:spTree>
    <p:extLst>
      <p:ext uri="{BB962C8B-B14F-4D97-AF65-F5344CB8AC3E}">
        <p14:creationId xmlns:p14="http://schemas.microsoft.com/office/powerpoint/2010/main" val="121542860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39000" b="-39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B364F1-56E0-654B-83AE-B67E3B15B104}" type="datetimeFigureOut">
              <a:rPr kumimoji="1" lang="zh-CN" altLang="en-US" smtClean="0"/>
              <a:t>2017/11/6</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ACD82F-A89A-FF4D-8030-13846AE6A6FB}" type="slidenum">
              <a:rPr kumimoji="1" lang="zh-CN" altLang="en-US" smtClean="0"/>
              <a:t>‹#›</a:t>
            </a:fld>
            <a:endParaRPr kumimoji="1" lang="zh-CN" altLang="en-US"/>
          </a:p>
        </p:txBody>
      </p:sp>
    </p:spTree>
    <p:extLst>
      <p:ext uri="{BB962C8B-B14F-4D97-AF65-F5344CB8AC3E}">
        <p14:creationId xmlns:p14="http://schemas.microsoft.com/office/powerpoint/2010/main" val="13756269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0.tiff"/><Relationship Id="rId4" Type="http://schemas.openxmlformats.org/officeDocument/2006/relationships/image" Target="../media/image21.tiff"/><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effectLst>
            <a:outerShdw dist="76200" dir="420000" algn="ctr" rotWithShape="0">
              <a:srgbClr val="35495E"/>
            </a:outerShdw>
          </a:effectLst>
        </p:spPr>
        <p:txBody>
          <a:bodyPr/>
          <a:lstStyle/>
          <a:p>
            <a:r>
              <a:rPr kumimoji="1" lang="en-US" altLang="zh-CN" b="1" dirty="0" smtClean="0">
                <a:solidFill>
                  <a:srgbClr val="00B050"/>
                </a:solidFill>
              </a:rPr>
              <a:t>VUEJS</a:t>
            </a:r>
            <a:r>
              <a:rPr kumimoji="1" lang="zh-CN" altLang="en-US" dirty="0" smtClean="0">
                <a:solidFill>
                  <a:schemeClr val="bg1"/>
                </a:solidFill>
              </a:rPr>
              <a:t> </a:t>
            </a:r>
            <a:endParaRPr kumimoji="1" lang="zh-CN" altLang="en-US" dirty="0">
              <a:solidFill>
                <a:schemeClr val="bg1"/>
              </a:solidFill>
            </a:endParaRPr>
          </a:p>
        </p:txBody>
      </p:sp>
      <p:sp>
        <p:nvSpPr>
          <p:cNvPr id="3" name="副标题 2"/>
          <p:cNvSpPr>
            <a:spLocks noGrp="1"/>
          </p:cNvSpPr>
          <p:nvPr>
            <p:ph type="subTitle" idx="1"/>
          </p:nvPr>
        </p:nvSpPr>
        <p:spPr>
          <a:effectLst>
            <a:outerShdw blurRad="50800" dist="25400" dir="840000" sx="151000" sy="151000" algn="ctr" rotWithShape="0">
              <a:srgbClr val="35495E"/>
            </a:outerShdw>
          </a:effectLst>
        </p:spPr>
        <p:txBody>
          <a:bodyPr/>
          <a:lstStyle/>
          <a:p>
            <a:r>
              <a:rPr kumimoji="1" lang="en-US" altLang="zh-CN" dirty="0" smtClean="0">
                <a:solidFill>
                  <a:srgbClr val="00B050"/>
                </a:solidFill>
              </a:rPr>
              <a:t>2017-11-06</a:t>
            </a:r>
            <a:endParaRPr kumimoji="1" lang="zh-CN" altLang="en-US" dirty="0">
              <a:solidFill>
                <a:srgbClr val="00B050"/>
              </a:solidFill>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1744" y="0"/>
            <a:ext cx="2440796" cy="2440796"/>
          </a:xfrm>
          <a:prstGeom prst="rect">
            <a:avLst/>
          </a:prstGeom>
        </p:spPr>
      </p:pic>
    </p:spTree>
    <p:extLst>
      <p:ext uri="{BB962C8B-B14F-4D97-AF65-F5344CB8AC3E}">
        <p14:creationId xmlns:p14="http://schemas.microsoft.com/office/powerpoint/2010/main" val="14252064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13115" y="554355"/>
            <a:ext cx="9144000" cy="1121434"/>
          </a:xfrm>
        </p:spPr>
        <p:txBody>
          <a:bodyPr>
            <a:normAutofit/>
          </a:bodyPr>
          <a:lstStyle/>
          <a:p>
            <a:r>
              <a:rPr kumimoji="1" lang="en-US" altLang="zh-CN" dirty="0" smtClean="0">
                <a:solidFill>
                  <a:srgbClr val="00B050"/>
                </a:solidFill>
              </a:rPr>
              <a:t>v-blind</a:t>
            </a:r>
            <a:endParaRPr kumimoji="1" lang="zh-CN" altLang="en-US" dirty="0">
              <a:solidFill>
                <a:srgbClr val="00B050"/>
              </a:solidFill>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1744" y="0"/>
            <a:ext cx="2440796" cy="2440796"/>
          </a:xfrm>
          <a:prstGeom prst="rect">
            <a:avLst/>
          </a:prstGeom>
        </p:spPr>
      </p:pic>
      <p:pic>
        <p:nvPicPr>
          <p:cNvPr id="6" name="图片 5"/>
          <p:cNvPicPr>
            <a:picLocks noChangeAspect="1"/>
          </p:cNvPicPr>
          <p:nvPr/>
        </p:nvPicPr>
        <p:blipFill>
          <a:blip r:embed="rId3"/>
          <a:stretch>
            <a:fillRect/>
          </a:stretch>
        </p:blipFill>
        <p:spPr>
          <a:xfrm>
            <a:off x="3414486" y="1675789"/>
            <a:ext cx="5522686" cy="2504252"/>
          </a:xfrm>
          <a:prstGeom prst="rect">
            <a:avLst/>
          </a:prstGeom>
        </p:spPr>
      </p:pic>
      <p:sp>
        <p:nvSpPr>
          <p:cNvPr id="7" name="文本框 6"/>
          <p:cNvSpPr txBox="1"/>
          <p:nvPr/>
        </p:nvSpPr>
        <p:spPr>
          <a:xfrm>
            <a:off x="4778829" y="4180041"/>
            <a:ext cx="1608133" cy="369332"/>
          </a:xfrm>
          <a:prstGeom prst="rect">
            <a:avLst/>
          </a:prstGeom>
          <a:noFill/>
        </p:spPr>
        <p:txBody>
          <a:bodyPr wrap="none" rtlCol="0">
            <a:spAutoFit/>
          </a:bodyPr>
          <a:lstStyle/>
          <a:p>
            <a:r>
              <a:rPr kumimoji="1" lang="zh-CN" altLang="en-US" dirty="0" smtClean="0">
                <a:solidFill>
                  <a:schemeClr val="bg1"/>
                </a:solidFill>
              </a:rPr>
              <a:t>值多用于 </a:t>
            </a:r>
            <a:r>
              <a:rPr kumimoji="1" lang="en-US" altLang="zh-CN" dirty="0" smtClean="0">
                <a:solidFill>
                  <a:schemeClr val="bg1"/>
                </a:solidFill>
              </a:rPr>
              <a:t>data</a:t>
            </a:r>
            <a:endParaRPr kumimoji="1" lang="zh-CN" altLang="en-US" dirty="0">
              <a:solidFill>
                <a:schemeClr val="bg1"/>
              </a:solidFill>
            </a:endParaRPr>
          </a:p>
        </p:txBody>
      </p:sp>
    </p:spTree>
    <p:extLst>
      <p:ext uri="{BB962C8B-B14F-4D97-AF65-F5344CB8AC3E}">
        <p14:creationId xmlns:p14="http://schemas.microsoft.com/office/powerpoint/2010/main" val="785499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809954"/>
          </a:xfrm>
        </p:spPr>
        <p:txBody>
          <a:bodyPr>
            <a:normAutofit fontScale="90000"/>
          </a:bodyPr>
          <a:lstStyle/>
          <a:p>
            <a:r>
              <a:rPr kumimoji="1" lang="en-US" altLang="zh-CN" dirty="0" smtClean="0">
                <a:solidFill>
                  <a:srgbClr val="92D050"/>
                </a:solidFill>
              </a:rPr>
              <a:t>VUEJS</a:t>
            </a:r>
            <a:r>
              <a:rPr kumimoji="1" lang="zh-CN" altLang="en-US" dirty="0" smtClean="0">
                <a:solidFill>
                  <a:srgbClr val="92D050"/>
                </a:solidFill>
              </a:rPr>
              <a:t> 常用属性方法</a:t>
            </a:r>
            <a:endParaRPr kumimoji="1" lang="zh-CN" altLang="en-US" dirty="0">
              <a:solidFill>
                <a:srgbClr val="92D050"/>
              </a:solidFill>
            </a:endParaRPr>
          </a:p>
        </p:txBody>
      </p:sp>
      <p:sp>
        <p:nvSpPr>
          <p:cNvPr id="3" name="副标题 2"/>
          <p:cNvSpPr>
            <a:spLocks noGrp="1"/>
          </p:cNvSpPr>
          <p:nvPr>
            <p:ph type="subTitle" idx="1"/>
          </p:nvPr>
        </p:nvSpPr>
        <p:spPr>
          <a:xfrm>
            <a:off x="1524000" y="2226799"/>
            <a:ext cx="9144000" cy="1655762"/>
          </a:xfrm>
        </p:spPr>
        <p:txBody>
          <a:bodyPr>
            <a:normAutofit/>
          </a:bodyPr>
          <a:lstStyle/>
          <a:p>
            <a:pPr marL="342900" indent="-342900" algn="l">
              <a:buFont typeface="Arial" charset="0"/>
              <a:buChar char="•"/>
            </a:pPr>
            <a:r>
              <a:rPr kumimoji="1" lang="en-US" altLang="zh-CN" dirty="0" err="1" smtClean="0">
                <a:solidFill>
                  <a:schemeClr val="bg1"/>
                </a:solidFill>
              </a:rPr>
              <a:t>vm</a:t>
            </a:r>
            <a:r>
              <a:rPr kumimoji="1" lang="en-US" altLang="zh-CN" dirty="0" smtClean="0">
                <a:solidFill>
                  <a:schemeClr val="bg1"/>
                </a:solidFill>
              </a:rPr>
              <a:t>.$data</a:t>
            </a:r>
            <a:r>
              <a:rPr kumimoji="1" lang="zh-CN" altLang="en-US" dirty="0" smtClean="0">
                <a:solidFill>
                  <a:schemeClr val="bg1"/>
                </a:solidFill>
              </a:rPr>
              <a:t> </a:t>
            </a:r>
            <a:r>
              <a:rPr kumimoji="1" lang="en-US" altLang="zh-CN" dirty="0" err="1" smtClean="0">
                <a:solidFill>
                  <a:schemeClr val="bg1"/>
                </a:solidFill>
              </a:rPr>
              <a:t>vm</a:t>
            </a:r>
            <a:r>
              <a:rPr kumimoji="1" lang="en-US" altLang="zh-CN" dirty="0" smtClean="0">
                <a:solidFill>
                  <a:schemeClr val="bg1"/>
                </a:solidFill>
              </a:rPr>
              <a:t>.$props</a:t>
            </a:r>
          </a:p>
          <a:p>
            <a:pPr marL="342900" indent="-342900" algn="l">
              <a:buFont typeface="Arial" charset="0"/>
              <a:buChar char="•"/>
            </a:pPr>
            <a:r>
              <a:rPr kumimoji="1" lang="en-US" altLang="zh-CN" dirty="0" err="1" smtClean="0">
                <a:solidFill>
                  <a:schemeClr val="bg1"/>
                </a:solidFill>
              </a:rPr>
              <a:t>vm</a:t>
            </a:r>
            <a:r>
              <a:rPr kumimoji="1" lang="en-US" altLang="zh-CN" dirty="0" smtClean="0">
                <a:solidFill>
                  <a:schemeClr val="bg1"/>
                </a:solidFill>
              </a:rPr>
              <a:t>.$</a:t>
            </a:r>
            <a:r>
              <a:rPr lang="en-US" altLang="zh-CN" dirty="0" smtClean="0">
                <a:solidFill>
                  <a:schemeClr val="bg1"/>
                </a:solidFill>
              </a:rPr>
              <a:t>methods</a:t>
            </a:r>
            <a:endParaRPr kumimoji="1" lang="en-US" altLang="zh-CN" dirty="0" smtClean="0">
              <a:solidFill>
                <a:schemeClr val="bg1"/>
              </a:solidFill>
            </a:endParaRPr>
          </a:p>
          <a:p>
            <a:pPr marL="342900" indent="-342900" algn="l">
              <a:buFont typeface="Arial" charset="0"/>
              <a:buChar char="•"/>
            </a:pPr>
            <a:r>
              <a:rPr kumimoji="1" lang="en-US" altLang="zh-CN" dirty="0" err="1" smtClean="0">
                <a:solidFill>
                  <a:srgbClr val="00B050"/>
                </a:solidFill>
              </a:rPr>
              <a:t>Vue</a:t>
            </a:r>
            <a:r>
              <a:rPr kumimoji="1" lang="zh-CN" altLang="en-US" dirty="0" smtClean="0">
                <a:solidFill>
                  <a:srgbClr val="00B050"/>
                </a:solidFill>
              </a:rPr>
              <a:t> 实例的生命周期</a:t>
            </a:r>
            <a:endParaRPr kumimoji="1" lang="zh-CN" altLang="en-US" dirty="0">
              <a:solidFill>
                <a:schemeClr val="bg1"/>
              </a:solidFill>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1744" y="0"/>
            <a:ext cx="2440796" cy="2440796"/>
          </a:xfrm>
          <a:prstGeom prst="rect">
            <a:avLst/>
          </a:prstGeom>
        </p:spPr>
      </p:pic>
    </p:spTree>
    <p:extLst>
      <p:ext uri="{BB962C8B-B14F-4D97-AF65-F5344CB8AC3E}">
        <p14:creationId xmlns:p14="http://schemas.microsoft.com/office/powerpoint/2010/main" val="21181257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809954"/>
          </a:xfrm>
        </p:spPr>
        <p:txBody>
          <a:bodyPr>
            <a:normAutofit fontScale="90000"/>
          </a:bodyPr>
          <a:lstStyle/>
          <a:p>
            <a:r>
              <a:rPr kumimoji="1" lang="en-US" altLang="zh-CN" dirty="0" smtClean="0">
                <a:solidFill>
                  <a:srgbClr val="00B050"/>
                </a:solidFill>
              </a:rPr>
              <a:t>VUE</a:t>
            </a:r>
            <a:r>
              <a:rPr kumimoji="1" lang="zh-CN" altLang="en-US" dirty="0" smtClean="0">
                <a:solidFill>
                  <a:srgbClr val="00B050"/>
                </a:solidFill>
              </a:rPr>
              <a:t>实例的生命周期</a:t>
            </a:r>
            <a:endParaRPr kumimoji="1" lang="zh-CN" altLang="en-US" dirty="0">
              <a:solidFill>
                <a:srgbClr val="00B050"/>
              </a:solidFill>
            </a:endParaRPr>
          </a:p>
        </p:txBody>
      </p:sp>
      <p:sp>
        <p:nvSpPr>
          <p:cNvPr id="3" name="副标题 2"/>
          <p:cNvSpPr>
            <a:spLocks noGrp="1"/>
          </p:cNvSpPr>
          <p:nvPr>
            <p:ph type="subTitle" idx="1"/>
          </p:nvPr>
        </p:nvSpPr>
        <p:spPr>
          <a:xfrm>
            <a:off x="3048000" y="3563159"/>
            <a:ext cx="9144000" cy="1655762"/>
          </a:xfrm>
        </p:spPr>
        <p:txBody>
          <a:bodyPr>
            <a:normAutofit/>
          </a:bodyPr>
          <a:lstStyle/>
          <a:p>
            <a:pPr marL="342900" indent="-342900" algn="l">
              <a:buFont typeface="Arial" charset="0"/>
              <a:buChar char="•"/>
            </a:pPr>
            <a:r>
              <a:rPr kumimoji="1" lang="en-US" altLang="zh-CN" dirty="0" smtClean="0">
                <a:solidFill>
                  <a:srgbClr val="00B050"/>
                </a:solidFill>
              </a:rPr>
              <a:t>created</a:t>
            </a:r>
            <a:r>
              <a:rPr kumimoji="1" lang="zh-CN" altLang="en-US" dirty="0" smtClean="0">
                <a:solidFill>
                  <a:srgbClr val="00B050"/>
                </a:solidFill>
              </a:rPr>
              <a:t> </a:t>
            </a:r>
            <a:endParaRPr kumimoji="1" lang="en-US" altLang="zh-CN" dirty="0" smtClean="0">
              <a:solidFill>
                <a:srgbClr val="00B050"/>
              </a:solidFill>
            </a:endParaRPr>
          </a:p>
          <a:p>
            <a:pPr marL="342900" indent="-342900" algn="l">
              <a:buFont typeface="Arial" charset="0"/>
              <a:buChar char="•"/>
            </a:pPr>
            <a:r>
              <a:rPr lang="en-US" altLang="zh-CN" dirty="0">
                <a:solidFill>
                  <a:srgbClr val="00B050"/>
                </a:solidFill>
              </a:rPr>
              <a:t>mounted</a:t>
            </a:r>
            <a:endParaRPr kumimoji="1" lang="zh-CN" altLang="en-US" dirty="0">
              <a:solidFill>
                <a:srgbClr val="00B050"/>
              </a:solidFill>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1744" y="0"/>
            <a:ext cx="2440796" cy="2440796"/>
          </a:xfrm>
          <a:prstGeom prst="rect">
            <a:avLst/>
          </a:prstGeom>
        </p:spPr>
      </p:pic>
      <p:pic>
        <p:nvPicPr>
          <p:cNvPr id="4" name="图片 3"/>
          <p:cNvPicPr>
            <a:picLocks noChangeAspect="1"/>
          </p:cNvPicPr>
          <p:nvPr/>
        </p:nvPicPr>
        <p:blipFill>
          <a:blip r:embed="rId3"/>
          <a:stretch>
            <a:fillRect/>
          </a:stretch>
        </p:blipFill>
        <p:spPr>
          <a:xfrm>
            <a:off x="170002" y="0"/>
            <a:ext cx="2707996" cy="6858000"/>
          </a:xfrm>
          <a:prstGeom prst="rect">
            <a:avLst/>
          </a:prstGeom>
        </p:spPr>
      </p:pic>
      <p:pic>
        <p:nvPicPr>
          <p:cNvPr id="6" name="图片 5"/>
          <p:cNvPicPr>
            <a:picLocks noChangeAspect="1"/>
          </p:cNvPicPr>
          <p:nvPr/>
        </p:nvPicPr>
        <p:blipFill>
          <a:blip r:embed="rId4"/>
          <a:stretch>
            <a:fillRect/>
          </a:stretch>
        </p:blipFill>
        <p:spPr>
          <a:xfrm>
            <a:off x="3048000" y="2058549"/>
            <a:ext cx="7861300" cy="1092200"/>
          </a:xfrm>
          <a:prstGeom prst="rect">
            <a:avLst/>
          </a:prstGeom>
        </p:spPr>
      </p:pic>
    </p:spTree>
    <p:extLst>
      <p:ext uri="{BB962C8B-B14F-4D97-AF65-F5344CB8AC3E}">
        <p14:creationId xmlns:p14="http://schemas.microsoft.com/office/powerpoint/2010/main" val="16503480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877998" y="1122363"/>
            <a:ext cx="7790002" cy="809954"/>
          </a:xfrm>
        </p:spPr>
        <p:txBody>
          <a:bodyPr>
            <a:normAutofit fontScale="90000"/>
          </a:bodyPr>
          <a:lstStyle/>
          <a:p>
            <a:pPr algn="l"/>
            <a:r>
              <a:rPr kumimoji="1" lang="en-US" altLang="zh-CN" dirty="0" smtClean="0">
                <a:solidFill>
                  <a:srgbClr val="00B050"/>
                </a:solidFill>
              </a:rPr>
              <a:t>VUE</a:t>
            </a:r>
            <a:r>
              <a:rPr kumimoji="1" lang="zh-CN" altLang="en-US" dirty="0" smtClean="0">
                <a:solidFill>
                  <a:srgbClr val="00B050"/>
                </a:solidFill>
              </a:rPr>
              <a:t>实例的生命周期</a:t>
            </a:r>
            <a:r>
              <a:rPr kumimoji="1" lang="en-US" altLang="zh-CN" dirty="0" smtClean="0">
                <a:solidFill>
                  <a:srgbClr val="00B050"/>
                </a:solidFill>
              </a:rPr>
              <a:t>created</a:t>
            </a:r>
            <a:endParaRPr kumimoji="1" lang="zh-CN" altLang="en-US" dirty="0">
              <a:solidFill>
                <a:srgbClr val="00B050"/>
              </a:solidFill>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1744" y="0"/>
            <a:ext cx="2440796" cy="2440796"/>
          </a:xfrm>
          <a:prstGeom prst="rect">
            <a:avLst/>
          </a:prstGeom>
        </p:spPr>
      </p:pic>
      <p:pic>
        <p:nvPicPr>
          <p:cNvPr id="4" name="图片 3"/>
          <p:cNvPicPr>
            <a:picLocks noChangeAspect="1"/>
          </p:cNvPicPr>
          <p:nvPr/>
        </p:nvPicPr>
        <p:blipFill>
          <a:blip r:embed="rId3"/>
          <a:stretch>
            <a:fillRect/>
          </a:stretch>
        </p:blipFill>
        <p:spPr>
          <a:xfrm>
            <a:off x="170002" y="0"/>
            <a:ext cx="2707996" cy="6858000"/>
          </a:xfrm>
          <a:prstGeom prst="rect">
            <a:avLst/>
          </a:prstGeom>
        </p:spPr>
      </p:pic>
      <p:pic>
        <p:nvPicPr>
          <p:cNvPr id="8" name="图片 7"/>
          <p:cNvPicPr>
            <a:picLocks noChangeAspect="1"/>
          </p:cNvPicPr>
          <p:nvPr/>
        </p:nvPicPr>
        <p:blipFill>
          <a:blip r:embed="rId4"/>
          <a:stretch>
            <a:fillRect/>
          </a:stretch>
        </p:blipFill>
        <p:spPr>
          <a:xfrm>
            <a:off x="2974696" y="2000250"/>
            <a:ext cx="7734300" cy="2705100"/>
          </a:xfrm>
          <a:prstGeom prst="rect">
            <a:avLst/>
          </a:prstGeom>
        </p:spPr>
      </p:pic>
      <p:sp>
        <p:nvSpPr>
          <p:cNvPr id="9" name="文本框 8"/>
          <p:cNvSpPr txBox="1"/>
          <p:nvPr/>
        </p:nvSpPr>
        <p:spPr>
          <a:xfrm>
            <a:off x="2981576" y="4898571"/>
            <a:ext cx="3791423" cy="369332"/>
          </a:xfrm>
          <a:prstGeom prst="rect">
            <a:avLst/>
          </a:prstGeom>
          <a:noFill/>
        </p:spPr>
        <p:txBody>
          <a:bodyPr wrap="none" rtlCol="0">
            <a:spAutoFit/>
          </a:bodyPr>
          <a:lstStyle/>
          <a:p>
            <a:r>
              <a:rPr kumimoji="1" lang="zh-CN" altLang="en-US" dirty="0" smtClean="0">
                <a:solidFill>
                  <a:schemeClr val="bg1"/>
                </a:solidFill>
              </a:rPr>
              <a:t>通常用于当前实例页面数据初始化</a:t>
            </a:r>
            <a:endParaRPr kumimoji="1" lang="zh-CN" altLang="en-US" dirty="0">
              <a:solidFill>
                <a:schemeClr val="bg1"/>
              </a:solidFill>
            </a:endParaRPr>
          </a:p>
        </p:txBody>
      </p:sp>
    </p:spTree>
    <p:extLst>
      <p:ext uri="{BB962C8B-B14F-4D97-AF65-F5344CB8AC3E}">
        <p14:creationId xmlns:p14="http://schemas.microsoft.com/office/powerpoint/2010/main" val="12177018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877998" y="1122363"/>
            <a:ext cx="7790002" cy="809954"/>
          </a:xfrm>
        </p:spPr>
        <p:txBody>
          <a:bodyPr>
            <a:normAutofit fontScale="90000"/>
          </a:bodyPr>
          <a:lstStyle/>
          <a:p>
            <a:pPr algn="l"/>
            <a:r>
              <a:rPr kumimoji="1" lang="en-US" altLang="zh-CN" dirty="0" smtClean="0">
                <a:solidFill>
                  <a:srgbClr val="00B050"/>
                </a:solidFill>
              </a:rPr>
              <a:t>VUE</a:t>
            </a:r>
            <a:r>
              <a:rPr kumimoji="1" lang="zh-CN" altLang="en-US" dirty="0" smtClean="0">
                <a:solidFill>
                  <a:srgbClr val="00B050"/>
                </a:solidFill>
              </a:rPr>
              <a:t>实例的生命周期</a:t>
            </a:r>
            <a:r>
              <a:rPr lang="en-US" altLang="zh-CN" dirty="0" smtClean="0">
                <a:solidFill>
                  <a:srgbClr val="00B050"/>
                </a:solidFill>
              </a:rPr>
              <a:t>mounted</a:t>
            </a:r>
            <a:endParaRPr kumimoji="1" lang="zh-CN" altLang="en-US" dirty="0">
              <a:solidFill>
                <a:srgbClr val="00B050"/>
              </a:solidFill>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1744" y="0"/>
            <a:ext cx="2440796" cy="2440796"/>
          </a:xfrm>
          <a:prstGeom prst="rect">
            <a:avLst/>
          </a:prstGeom>
        </p:spPr>
      </p:pic>
      <p:pic>
        <p:nvPicPr>
          <p:cNvPr id="4" name="图片 3"/>
          <p:cNvPicPr>
            <a:picLocks noChangeAspect="1"/>
          </p:cNvPicPr>
          <p:nvPr/>
        </p:nvPicPr>
        <p:blipFill>
          <a:blip r:embed="rId3"/>
          <a:stretch>
            <a:fillRect/>
          </a:stretch>
        </p:blipFill>
        <p:spPr>
          <a:xfrm>
            <a:off x="170002" y="0"/>
            <a:ext cx="2707996" cy="6858000"/>
          </a:xfrm>
          <a:prstGeom prst="rect">
            <a:avLst/>
          </a:prstGeom>
        </p:spPr>
      </p:pic>
      <p:sp>
        <p:nvSpPr>
          <p:cNvPr id="9" name="文本框 8"/>
          <p:cNvSpPr txBox="1"/>
          <p:nvPr/>
        </p:nvSpPr>
        <p:spPr>
          <a:xfrm>
            <a:off x="2981576" y="4898571"/>
            <a:ext cx="3791423" cy="369332"/>
          </a:xfrm>
          <a:prstGeom prst="rect">
            <a:avLst/>
          </a:prstGeom>
          <a:noFill/>
        </p:spPr>
        <p:txBody>
          <a:bodyPr wrap="none" rtlCol="0">
            <a:spAutoFit/>
          </a:bodyPr>
          <a:lstStyle/>
          <a:p>
            <a:r>
              <a:rPr kumimoji="1" lang="zh-CN" altLang="en-US" dirty="0" smtClean="0">
                <a:solidFill>
                  <a:schemeClr val="bg1"/>
                </a:solidFill>
              </a:rPr>
              <a:t>通常用于当前实例页面数据初始化</a:t>
            </a:r>
            <a:endParaRPr kumimoji="1" lang="zh-CN" altLang="en-US" dirty="0">
              <a:solidFill>
                <a:schemeClr val="bg1"/>
              </a:solidFill>
            </a:endParaRPr>
          </a:p>
        </p:txBody>
      </p:sp>
      <p:pic>
        <p:nvPicPr>
          <p:cNvPr id="3" name="图片 2"/>
          <p:cNvPicPr>
            <a:picLocks noChangeAspect="1"/>
          </p:cNvPicPr>
          <p:nvPr/>
        </p:nvPicPr>
        <p:blipFill>
          <a:blip r:embed="rId4"/>
          <a:stretch>
            <a:fillRect/>
          </a:stretch>
        </p:blipFill>
        <p:spPr>
          <a:xfrm>
            <a:off x="2981576" y="1822450"/>
            <a:ext cx="6511471" cy="4578065"/>
          </a:xfrm>
          <a:prstGeom prst="rect">
            <a:avLst/>
          </a:prstGeom>
        </p:spPr>
      </p:pic>
    </p:spTree>
    <p:extLst>
      <p:ext uri="{BB962C8B-B14F-4D97-AF65-F5344CB8AC3E}">
        <p14:creationId xmlns:p14="http://schemas.microsoft.com/office/powerpoint/2010/main" val="3834831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stretch>
            <a:fillRect/>
          </a:stretch>
        </p:blipFill>
        <p:spPr>
          <a:xfrm>
            <a:off x="0" y="0"/>
            <a:ext cx="6640778" cy="685800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1744" y="0"/>
            <a:ext cx="2440796" cy="2440796"/>
          </a:xfrm>
          <a:prstGeom prst="rect">
            <a:avLst/>
          </a:prstGeom>
        </p:spPr>
      </p:pic>
      <p:sp>
        <p:nvSpPr>
          <p:cNvPr id="2" name="标题 1"/>
          <p:cNvSpPr>
            <a:spLocks noGrp="1"/>
          </p:cNvSpPr>
          <p:nvPr>
            <p:ph type="ctrTitle"/>
          </p:nvPr>
        </p:nvSpPr>
        <p:spPr>
          <a:xfrm>
            <a:off x="1524000" y="741873"/>
            <a:ext cx="8730343" cy="825670"/>
          </a:xfrm>
        </p:spPr>
        <p:txBody>
          <a:bodyPr>
            <a:normAutofit fontScale="90000"/>
          </a:bodyPr>
          <a:lstStyle/>
          <a:p>
            <a:pPr algn="r"/>
            <a:r>
              <a:rPr kumimoji="1" lang="en-US" altLang="zh-CN" dirty="0" smtClean="0">
                <a:solidFill>
                  <a:srgbClr val="00B050"/>
                </a:solidFill>
              </a:rPr>
              <a:t>3.</a:t>
            </a:r>
            <a:r>
              <a:rPr kumimoji="1" lang="zh-CN" altLang="en-US" dirty="0" smtClean="0">
                <a:solidFill>
                  <a:srgbClr val="00B050"/>
                </a:solidFill>
              </a:rPr>
              <a:t>组件数据传输</a:t>
            </a:r>
            <a:endParaRPr kumimoji="1" lang="zh-CN" altLang="en-US" dirty="0">
              <a:solidFill>
                <a:srgbClr val="00B050"/>
              </a:solidFill>
            </a:endParaRPr>
          </a:p>
        </p:txBody>
      </p:sp>
      <p:pic>
        <p:nvPicPr>
          <p:cNvPr id="10" name="图片 9"/>
          <p:cNvPicPr>
            <a:picLocks noChangeAspect="1"/>
          </p:cNvPicPr>
          <p:nvPr/>
        </p:nvPicPr>
        <p:blipFill>
          <a:blip r:embed="rId4"/>
          <a:stretch>
            <a:fillRect/>
          </a:stretch>
        </p:blipFill>
        <p:spPr>
          <a:xfrm>
            <a:off x="6810042" y="1567543"/>
            <a:ext cx="2895600" cy="2057400"/>
          </a:xfrm>
          <a:prstGeom prst="rect">
            <a:avLst/>
          </a:prstGeom>
        </p:spPr>
      </p:pic>
      <p:pic>
        <p:nvPicPr>
          <p:cNvPr id="11" name="图片 10"/>
          <p:cNvPicPr>
            <a:picLocks noChangeAspect="1"/>
          </p:cNvPicPr>
          <p:nvPr/>
        </p:nvPicPr>
        <p:blipFill>
          <a:blip r:embed="rId5"/>
          <a:stretch>
            <a:fillRect/>
          </a:stretch>
        </p:blipFill>
        <p:spPr>
          <a:xfrm>
            <a:off x="6810042" y="3825149"/>
            <a:ext cx="6740072" cy="625464"/>
          </a:xfrm>
          <a:prstGeom prst="rect">
            <a:avLst/>
          </a:prstGeom>
        </p:spPr>
      </p:pic>
      <p:sp>
        <p:nvSpPr>
          <p:cNvPr id="12" name="文本框 11"/>
          <p:cNvSpPr txBox="1"/>
          <p:nvPr/>
        </p:nvSpPr>
        <p:spPr>
          <a:xfrm>
            <a:off x="7130143" y="5072743"/>
            <a:ext cx="4259499" cy="646331"/>
          </a:xfrm>
          <a:prstGeom prst="rect">
            <a:avLst/>
          </a:prstGeom>
          <a:noFill/>
        </p:spPr>
        <p:txBody>
          <a:bodyPr wrap="none" rtlCol="0">
            <a:spAutoFit/>
          </a:bodyPr>
          <a:lstStyle/>
          <a:p>
            <a:r>
              <a:rPr kumimoji="1" lang="zh-CN" altLang="en-US" dirty="0" smtClean="0">
                <a:solidFill>
                  <a:srgbClr val="92D050"/>
                </a:solidFill>
              </a:rPr>
              <a:t>动态传参数则可以用之前学到的 </a:t>
            </a:r>
            <a:r>
              <a:rPr kumimoji="1" lang="en-US" altLang="zh-CN" dirty="0" smtClean="0">
                <a:solidFill>
                  <a:srgbClr val="92D050"/>
                </a:solidFill>
              </a:rPr>
              <a:t>v-blind</a:t>
            </a:r>
            <a:r>
              <a:rPr kumimoji="1" lang="zh-CN" altLang="en-US" dirty="0" smtClean="0">
                <a:solidFill>
                  <a:srgbClr val="92D050"/>
                </a:solidFill>
              </a:rPr>
              <a:t> </a:t>
            </a:r>
            <a:endParaRPr kumimoji="1" lang="en-US" altLang="zh-CN" dirty="0" smtClean="0">
              <a:solidFill>
                <a:srgbClr val="92D050"/>
              </a:solidFill>
            </a:endParaRPr>
          </a:p>
          <a:p>
            <a:r>
              <a:rPr kumimoji="1" lang="zh-CN" altLang="en-US" dirty="0" smtClean="0">
                <a:solidFill>
                  <a:srgbClr val="92D050"/>
                </a:solidFill>
              </a:rPr>
              <a:t>简写为</a:t>
            </a:r>
            <a:r>
              <a:rPr kumimoji="1" lang="en-US" altLang="zh-CN" dirty="0" smtClean="0">
                <a:solidFill>
                  <a:srgbClr val="92D050"/>
                </a:solidFill>
              </a:rPr>
              <a:t>:prop</a:t>
            </a:r>
            <a:endParaRPr kumimoji="1" lang="zh-CN" altLang="en-US" dirty="0">
              <a:solidFill>
                <a:srgbClr val="92D050"/>
              </a:solidFill>
            </a:endParaRPr>
          </a:p>
        </p:txBody>
      </p:sp>
    </p:spTree>
    <p:extLst>
      <p:ext uri="{BB962C8B-B14F-4D97-AF65-F5344CB8AC3E}">
        <p14:creationId xmlns:p14="http://schemas.microsoft.com/office/powerpoint/2010/main" val="11109428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741873"/>
            <a:ext cx="9144000" cy="1121434"/>
          </a:xfrm>
        </p:spPr>
        <p:txBody>
          <a:bodyPr>
            <a:normAutofit/>
          </a:bodyPr>
          <a:lstStyle/>
          <a:p>
            <a:r>
              <a:rPr kumimoji="1" lang="zh-CN" altLang="en-US" dirty="0" smtClean="0">
                <a:solidFill>
                  <a:srgbClr val="00B050"/>
                </a:solidFill>
              </a:rPr>
              <a:t>子组件传递给父组件</a:t>
            </a:r>
            <a:endParaRPr kumimoji="1" lang="zh-CN" altLang="en-US" dirty="0">
              <a:solidFill>
                <a:srgbClr val="00B050"/>
              </a:solidFill>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1744" y="0"/>
            <a:ext cx="2440796" cy="2440796"/>
          </a:xfrm>
          <a:prstGeom prst="rect">
            <a:avLst/>
          </a:prstGeom>
        </p:spPr>
      </p:pic>
      <p:sp>
        <p:nvSpPr>
          <p:cNvPr id="3" name="文本框 2"/>
          <p:cNvSpPr txBox="1"/>
          <p:nvPr/>
        </p:nvSpPr>
        <p:spPr>
          <a:xfrm>
            <a:off x="1375194" y="2071464"/>
            <a:ext cx="8236550" cy="369332"/>
          </a:xfrm>
          <a:prstGeom prst="rect">
            <a:avLst/>
          </a:prstGeom>
          <a:noFill/>
        </p:spPr>
        <p:txBody>
          <a:bodyPr wrap="none" rtlCol="0">
            <a:spAutoFit/>
          </a:bodyPr>
          <a:lstStyle/>
          <a:p>
            <a:r>
              <a:rPr lang="zh-CN" altLang="en-US" dirty="0">
                <a:solidFill>
                  <a:srgbClr val="92D050"/>
                </a:solidFill>
              </a:rPr>
              <a:t>在响应该点击事件的函数中使用</a:t>
            </a:r>
            <a:r>
              <a:rPr lang="en-US" altLang="zh-CN" dirty="0">
                <a:solidFill>
                  <a:srgbClr val="92D050"/>
                </a:solidFill>
              </a:rPr>
              <a:t>$emit</a:t>
            </a:r>
            <a:r>
              <a:rPr lang="zh-CN" altLang="en-US" dirty="0">
                <a:solidFill>
                  <a:srgbClr val="92D050"/>
                </a:solidFill>
              </a:rPr>
              <a:t>来触发一个自定义事件，并传递一个参数</a:t>
            </a:r>
            <a:endParaRPr kumimoji="1" lang="zh-CN" altLang="en-US" dirty="0">
              <a:solidFill>
                <a:srgbClr val="92D050"/>
              </a:solidFill>
            </a:endParaRPr>
          </a:p>
        </p:txBody>
      </p:sp>
      <p:pic>
        <p:nvPicPr>
          <p:cNvPr id="4" name="图片 3"/>
          <p:cNvPicPr>
            <a:picLocks noChangeAspect="1"/>
          </p:cNvPicPr>
          <p:nvPr/>
        </p:nvPicPr>
        <p:blipFill>
          <a:blip r:embed="rId3"/>
          <a:stretch>
            <a:fillRect/>
          </a:stretch>
        </p:blipFill>
        <p:spPr>
          <a:xfrm>
            <a:off x="1375194" y="2440796"/>
            <a:ext cx="5889171" cy="3209684"/>
          </a:xfrm>
          <a:prstGeom prst="rect">
            <a:avLst/>
          </a:prstGeom>
        </p:spPr>
      </p:pic>
      <p:sp>
        <p:nvSpPr>
          <p:cNvPr id="6" name="矩形 5"/>
          <p:cNvSpPr/>
          <p:nvPr/>
        </p:nvSpPr>
        <p:spPr>
          <a:xfrm>
            <a:off x="1375194" y="5783721"/>
            <a:ext cx="6096000" cy="646331"/>
          </a:xfrm>
          <a:prstGeom prst="rect">
            <a:avLst/>
          </a:prstGeom>
        </p:spPr>
        <p:txBody>
          <a:bodyPr>
            <a:spAutoFit/>
          </a:bodyPr>
          <a:lstStyle/>
          <a:p>
            <a:r>
              <a:rPr lang="zh-CN" altLang="en-US" b="0" i="0" dirty="0" smtClean="0">
                <a:solidFill>
                  <a:srgbClr val="92D050"/>
                </a:solidFill>
                <a:effectLst/>
                <a:latin typeface="Verdana" charset="0"/>
              </a:rPr>
              <a:t>在父组件中的子标签中监听该自定义事件并添加一个响应该事件的处理方法</a:t>
            </a:r>
            <a:endParaRPr lang="zh-CN" altLang="en-US" dirty="0">
              <a:solidFill>
                <a:srgbClr val="92D050"/>
              </a:solidFill>
            </a:endParaRPr>
          </a:p>
        </p:txBody>
      </p:sp>
      <p:pic>
        <p:nvPicPr>
          <p:cNvPr id="7" name="图片 6"/>
          <p:cNvPicPr>
            <a:picLocks noChangeAspect="1"/>
          </p:cNvPicPr>
          <p:nvPr/>
        </p:nvPicPr>
        <p:blipFill>
          <a:blip r:embed="rId4"/>
          <a:stretch>
            <a:fillRect/>
          </a:stretch>
        </p:blipFill>
        <p:spPr>
          <a:xfrm>
            <a:off x="7471193" y="2440796"/>
            <a:ext cx="4928769" cy="3209684"/>
          </a:xfrm>
          <a:prstGeom prst="rect">
            <a:avLst/>
          </a:prstGeom>
        </p:spPr>
      </p:pic>
    </p:spTree>
    <p:extLst>
      <p:ext uri="{BB962C8B-B14F-4D97-AF65-F5344CB8AC3E}">
        <p14:creationId xmlns:p14="http://schemas.microsoft.com/office/powerpoint/2010/main" val="5862038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741873"/>
            <a:ext cx="9144000" cy="1121434"/>
          </a:xfrm>
        </p:spPr>
        <p:txBody>
          <a:bodyPr>
            <a:normAutofit/>
          </a:bodyPr>
          <a:lstStyle/>
          <a:p>
            <a:r>
              <a:rPr kumimoji="1" lang="zh-CN" altLang="en-US" dirty="0" smtClean="0">
                <a:solidFill>
                  <a:srgbClr val="00B050"/>
                </a:solidFill>
              </a:rPr>
              <a:t>标题</a:t>
            </a:r>
            <a:endParaRPr kumimoji="1" lang="zh-CN" altLang="en-US" dirty="0">
              <a:solidFill>
                <a:srgbClr val="00B050"/>
              </a:solidFill>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1744" y="0"/>
            <a:ext cx="2440796" cy="2440796"/>
          </a:xfrm>
          <a:prstGeom prst="rect">
            <a:avLst/>
          </a:prstGeom>
        </p:spPr>
      </p:pic>
    </p:spTree>
    <p:extLst>
      <p:ext uri="{BB962C8B-B14F-4D97-AF65-F5344CB8AC3E}">
        <p14:creationId xmlns:p14="http://schemas.microsoft.com/office/powerpoint/2010/main" val="1820013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741873"/>
            <a:ext cx="9144000" cy="1121434"/>
          </a:xfrm>
        </p:spPr>
        <p:txBody>
          <a:bodyPr>
            <a:normAutofit/>
          </a:bodyPr>
          <a:lstStyle/>
          <a:p>
            <a:r>
              <a:rPr kumimoji="1" lang="zh-CN" altLang="en-US" dirty="0" smtClean="0">
                <a:solidFill>
                  <a:srgbClr val="00B050"/>
                </a:solidFill>
              </a:rPr>
              <a:t>标题</a:t>
            </a:r>
            <a:endParaRPr kumimoji="1" lang="zh-CN" altLang="en-US" dirty="0">
              <a:solidFill>
                <a:srgbClr val="00B050"/>
              </a:solidFill>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1744" y="0"/>
            <a:ext cx="2440796" cy="2440796"/>
          </a:xfrm>
          <a:prstGeom prst="rect">
            <a:avLst/>
          </a:prstGeom>
        </p:spPr>
      </p:pic>
    </p:spTree>
    <p:extLst>
      <p:ext uri="{BB962C8B-B14F-4D97-AF65-F5344CB8AC3E}">
        <p14:creationId xmlns:p14="http://schemas.microsoft.com/office/powerpoint/2010/main" val="2032550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741873"/>
            <a:ext cx="9144000" cy="1121434"/>
          </a:xfrm>
        </p:spPr>
        <p:txBody>
          <a:bodyPr>
            <a:normAutofit/>
          </a:bodyPr>
          <a:lstStyle/>
          <a:p>
            <a:r>
              <a:rPr kumimoji="1" lang="zh-CN" altLang="en-US" dirty="0" smtClean="0">
                <a:solidFill>
                  <a:srgbClr val="00B050"/>
                </a:solidFill>
              </a:rPr>
              <a:t>标题</a:t>
            </a:r>
            <a:endParaRPr kumimoji="1" lang="zh-CN" altLang="en-US" dirty="0">
              <a:solidFill>
                <a:srgbClr val="00B050"/>
              </a:solidFill>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1744" y="0"/>
            <a:ext cx="2440796" cy="2440796"/>
          </a:xfrm>
          <a:prstGeom prst="rect">
            <a:avLst/>
          </a:prstGeom>
        </p:spPr>
      </p:pic>
    </p:spTree>
    <p:extLst>
      <p:ext uri="{BB962C8B-B14F-4D97-AF65-F5344CB8AC3E}">
        <p14:creationId xmlns:p14="http://schemas.microsoft.com/office/powerpoint/2010/main" val="1609382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913471"/>
          </a:xfrm>
        </p:spPr>
        <p:txBody>
          <a:bodyPr>
            <a:normAutofit fontScale="90000"/>
          </a:bodyPr>
          <a:lstStyle/>
          <a:p>
            <a:r>
              <a:rPr kumimoji="1" lang="zh-CN" altLang="en-US" dirty="0" smtClean="0">
                <a:solidFill>
                  <a:srgbClr val="92D050"/>
                </a:solidFill>
              </a:rPr>
              <a:t>主要内容</a:t>
            </a:r>
            <a:endParaRPr kumimoji="1" lang="zh-CN" altLang="en-US" dirty="0">
              <a:solidFill>
                <a:srgbClr val="92D050"/>
              </a:solidFill>
            </a:endParaRPr>
          </a:p>
        </p:txBody>
      </p:sp>
      <p:sp>
        <p:nvSpPr>
          <p:cNvPr id="3" name="副标题 2"/>
          <p:cNvSpPr>
            <a:spLocks noGrp="1"/>
          </p:cNvSpPr>
          <p:nvPr>
            <p:ph type="subTitle" idx="1"/>
          </p:nvPr>
        </p:nvSpPr>
        <p:spPr>
          <a:xfrm>
            <a:off x="1524000" y="2330315"/>
            <a:ext cx="9144000" cy="4087737"/>
          </a:xfrm>
        </p:spPr>
        <p:txBody>
          <a:bodyPr>
            <a:normAutofit/>
          </a:bodyPr>
          <a:lstStyle/>
          <a:p>
            <a:pPr marL="457200" indent="-457200" algn="l">
              <a:buFont typeface="+mj-lt"/>
              <a:buAutoNum type="arabicPeriod"/>
            </a:pPr>
            <a:r>
              <a:rPr lang="en-US" altLang="zh-CN" dirty="0" smtClean="0">
                <a:solidFill>
                  <a:srgbClr val="00B050"/>
                </a:solidFill>
              </a:rPr>
              <a:t>CLI</a:t>
            </a:r>
            <a:r>
              <a:rPr lang="zh-CN" altLang="en-US" dirty="0" smtClean="0">
                <a:solidFill>
                  <a:srgbClr val="00B050"/>
                </a:solidFill>
              </a:rPr>
              <a:t> 的使用</a:t>
            </a:r>
            <a:endParaRPr lang="en-US" altLang="zh-CN" dirty="0">
              <a:solidFill>
                <a:srgbClr val="00B050"/>
              </a:solidFill>
            </a:endParaRPr>
          </a:p>
          <a:p>
            <a:pPr marL="457200" indent="-457200" algn="l">
              <a:buFont typeface="+mj-lt"/>
              <a:buAutoNum type="arabicPeriod"/>
            </a:pPr>
            <a:r>
              <a:rPr kumimoji="1" lang="zh-CN" altLang="en-US" dirty="0" smtClean="0">
                <a:solidFill>
                  <a:srgbClr val="00B050"/>
                </a:solidFill>
              </a:rPr>
              <a:t>*</a:t>
            </a:r>
            <a:r>
              <a:rPr kumimoji="1" lang="en-US" altLang="zh-CN" dirty="0" smtClean="0">
                <a:solidFill>
                  <a:srgbClr val="00B050"/>
                </a:solidFill>
              </a:rPr>
              <a:t>.</a:t>
            </a:r>
            <a:r>
              <a:rPr kumimoji="1" lang="en-US" altLang="zh-CN" dirty="0" err="1" smtClean="0">
                <a:solidFill>
                  <a:srgbClr val="00B050"/>
                </a:solidFill>
              </a:rPr>
              <a:t>vue</a:t>
            </a:r>
            <a:r>
              <a:rPr kumimoji="1" lang="zh-CN" altLang="en-US" dirty="0" smtClean="0">
                <a:solidFill>
                  <a:srgbClr val="00B050"/>
                </a:solidFill>
              </a:rPr>
              <a:t> 结构分析</a:t>
            </a:r>
            <a:endParaRPr kumimoji="1" lang="en-US" altLang="zh-CN" dirty="0" smtClean="0">
              <a:solidFill>
                <a:srgbClr val="00B050"/>
              </a:solidFill>
            </a:endParaRPr>
          </a:p>
          <a:p>
            <a:pPr marL="457200" indent="-457200" algn="l">
              <a:buFont typeface="+mj-lt"/>
              <a:buAutoNum type="arabicPeriod"/>
            </a:pPr>
            <a:r>
              <a:rPr kumimoji="1" lang="zh-CN" altLang="en-US" dirty="0" smtClean="0">
                <a:solidFill>
                  <a:srgbClr val="00B050"/>
                </a:solidFill>
              </a:rPr>
              <a:t>组件数据传输</a:t>
            </a:r>
            <a:endParaRPr kumimoji="1" lang="en-US" altLang="zh-CN" dirty="0" smtClean="0">
              <a:solidFill>
                <a:srgbClr val="00B050"/>
              </a:solidFill>
            </a:endParaRPr>
          </a:p>
          <a:p>
            <a:pPr marL="457200" indent="-457200" algn="l">
              <a:buFont typeface="+mj-lt"/>
              <a:buAutoNum type="arabicPeriod"/>
            </a:pPr>
            <a:r>
              <a:rPr kumimoji="1" lang="zh-CN" altLang="en-US" dirty="0" smtClean="0">
                <a:solidFill>
                  <a:schemeClr val="bg1"/>
                </a:solidFill>
              </a:rPr>
              <a:t>后台交互</a:t>
            </a:r>
            <a:endParaRPr kumimoji="1" lang="en-US" altLang="zh-CN" dirty="0" smtClean="0">
              <a:solidFill>
                <a:schemeClr val="bg1"/>
              </a:solidFill>
            </a:endParaRPr>
          </a:p>
          <a:p>
            <a:pPr marL="457200" indent="-457200" algn="l">
              <a:buFont typeface="+mj-lt"/>
              <a:buAutoNum type="arabicPeriod"/>
            </a:pPr>
            <a:r>
              <a:rPr kumimoji="1" lang="zh-CN" altLang="en-US" dirty="0" smtClean="0">
                <a:solidFill>
                  <a:schemeClr val="bg1"/>
                </a:solidFill>
              </a:rPr>
              <a:t>状态管理</a:t>
            </a:r>
            <a:endParaRPr kumimoji="1" lang="en-US" altLang="zh-CN" dirty="0" smtClean="0">
              <a:solidFill>
                <a:schemeClr val="bg1"/>
              </a:solidFill>
            </a:endParaRPr>
          </a:p>
          <a:p>
            <a:pPr marL="457200" indent="-457200" algn="l">
              <a:buFont typeface="+mj-lt"/>
              <a:buAutoNum type="arabicPeriod"/>
            </a:pPr>
            <a:r>
              <a:rPr kumimoji="1" lang="zh-CN" altLang="en-US" dirty="0" smtClean="0">
                <a:solidFill>
                  <a:schemeClr val="bg1"/>
                </a:solidFill>
              </a:rPr>
              <a:t>路由</a:t>
            </a:r>
            <a:endParaRPr kumimoji="1" lang="en-US" altLang="zh-CN" dirty="0" smtClean="0">
              <a:solidFill>
                <a:schemeClr val="bg1"/>
              </a:solidFill>
            </a:endParaRPr>
          </a:p>
          <a:p>
            <a:pPr marL="457200" indent="-457200" algn="l">
              <a:buFont typeface="+mj-lt"/>
              <a:buAutoNum type="arabicPeriod"/>
            </a:pPr>
            <a:r>
              <a:rPr kumimoji="1" lang="zh-CN" altLang="en-US" dirty="0" smtClean="0">
                <a:solidFill>
                  <a:srgbClr val="00B050"/>
                </a:solidFill>
              </a:rPr>
              <a:t>优缺点</a:t>
            </a:r>
            <a:endParaRPr kumimoji="1" lang="zh-CN" altLang="en-US" dirty="0">
              <a:solidFill>
                <a:srgbClr val="00B050"/>
              </a:solidFill>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1744" y="0"/>
            <a:ext cx="2440796" cy="2440796"/>
          </a:xfrm>
          <a:prstGeom prst="rect">
            <a:avLst/>
          </a:prstGeom>
        </p:spPr>
      </p:pic>
      <p:pic>
        <p:nvPicPr>
          <p:cNvPr id="4" name="图片 3"/>
          <p:cNvPicPr>
            <a:picLocks noChangeAspect="1"/>
          </p:cNvPicPr>
          <p:nvPr/>
        </p:nvPicPr>
        <p:blipFill>
          <a:blip r:embed="rId3"/>
          <a:stretch>
            <a:fillRect/>
          </a:stretch>
        </p:blipFill>
        <p:spPr>
          <a:xfrm>
            <a:off x="4601935" y="2330315"/>
            <a:ext cx="5293179" cy="2943442"/>
          </a:xfrm>
          <a:prstGeom prst="rect">
            <a:avLst/>
          </a:prstGeom>
        </p:spPr>
      </p:pic>
    </p:spTree>
    <p:extLst>
      <p:ext uri="{BB962C8B-B14F-4D97-AF65-F5344CB8AC3E}">
        <p14:creationId xmlns:p14="http://schemas.microsoft.com/office/powerpoint/2010/main" val="942851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741873"/>
            <a:ext cx="9144000" cy="1121434"/>
          </a:xfrm>
        </p:spPr>
        <p:txBody>
          <a:bodyPr>
            <a:normAutofit/>
          </a:bodyPr>
          <a:lstStyle/>
          <a:p>
            <a:r>
              <a:rPr kumimoji="1" lang="zh-CN" altLang="en-US" dirty="0" smtClean="0">
                <a:solidFill>
                  <a:srgbClr val="00B050"/>
                </a:solidFill>
              </a:rPr>
              <a:t>标题</a:t>
            </a:r>
            <a:endParaRPr kumimoji="1" lang="zh-CN" altLang="en-US" dirty="0">
              <a:solidFill>
                <a:srgbClr val="00B050"/>
              </a:solidFill>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1744" y="0"/>
            <a:ext cx="2440796" cy="2440796"/>
          </a:xfrm>
          <a:prstGeom prst="rect">
            <a:avLst/>
          </a:prstGeom>
        </p:spPr>
      </p:pic>
    </p:spTree>
    <p:extLst>
      <p:ext uri="{BB962C8B-B14F-4D97-AF65-F5344CB8AC3E}">
        <p14:creationId xmlns:p14="http://schemas.microsoft.com/office/powerpoint/2010/main" val="13424545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741873"/>
            <a:ext cx="9144000" cy="1121434"/>
          </a:xfrm>
        </p:spPr>
        <p:txBody>
          <a:bodyPr>
            <a:normAutofit/>
          </a:bodyPr>
          <a:lstStyle/>
          <a:p>
            <a:r>
              <a:rPr kumimoji="1" lang="zh-CN" altLang="en-US" dirty="0" smtClean="0">
                <a:solidFill>
                  <a:srgbClr val="00B050"/>
                </a:solidFill>
              </a:rPr>
              <a:t>标题</a:t>
            </a:r>
            <a:endParaRPr kumimoji="1" lang="zh-CN" altLang="en-US" dirty="0">
              <a:solidFill>
                <a:srgbClr val="00B050"/>
              </a:solidFill>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1744" y="0"/>
            <a:ext cx="2440796" cy="2440796"/>
          </a:xfrm>
          <a:prstGeom prst="rect">
            <a:avLst/>
          </a:prstGeom>
        </p:spPr>
      </p:pic>
    </p:spTree>
    <p:extLst>
      <p:ext uri="{BB962C8B-B14F-4D97-AF65-F5344CB8AC3E}">
        <p14:creationId xmlns:p14="http://schemas.microsoft.com/office/powerpoint/2010/main" val="11709306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741873"/>
            <a:ext cx="9144000" cy="1121434"/>
          </a:xfrm>
        </p:spPr>
        <p:txBody>
          <a:bodyPr>
            <a:normAutofit/>
          </a:bodyPr>
          <a:lstStyle/>
          <a:p>
            <a:r>
              <a:rPr kumimoji="1" lang="zh-CN" altLang="en-US" dirty="0" smtClean="0">
                <a:solidFill>
                  <a:srgbClr val="00B050"/>
                </a:solidFill>
              </a:rPr>
              <a:t>标题</a:t>
            </a:r>
            <a:endParaRPr kumimoji="1" lang="zh-CN" altLang="en-US" dirty="0">
              <a:solidFill>
                <a:srgbClr val="00B050"/>
              </a:solidFill>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1744" y="0"/>
            <a:ext cx="2440796" cy="2440796"/>
          </a:xfrm>
          <a:prstGeom prst="rect">
            <a:avLst/>
          </a:prstGeom>
        </p:spPr>
      </p:pic>
    </p:spTree>
    <p:extLst>
      <p:ext uri="{BB962C8B-B14F-4D97-AF65-F5344CB8AC3E}">
        <p14:creationId xmlns:p14="http://schemas.microsoft.com/office/powerpoint/2010/main" val="2917640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741873"/>
            <a:ext cx="9144000" cy="1121434"/>
          </a:xfrm>
        </p:spPr>
        <p:txBody>
          <a:bodyPr>
            <a:normAutofit/>
          </a:bodyPr>
          <a:lstStyle/>
          <a:p>
            <a:r>
              <a:rPr kumimoji="1" lang="zh-CN" altLang="en-US" dirty="0" smtClean="0">
                <a:solidFill>
                  <a:srgbClr val="00B050"/>
                </a:solidFill>
              </a:rPr>
              <a:t>标题</a:t>
            </a:r>
            <a:endParaRPr kumimoji="1" lang="zh-CN" altLang="en-US" dirty="0">
              <a:solidFill>
                <a:srgbClr val="00B050"/>
              </a:solidFill>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1744" y="0"/>
            <a:ext cx="2440796" cy="2440796"/>
          </a:xfrm>
          <a:prstGeom prst="rect">
            <a:avLst/>
          </a:prstGeom>
        </p:spPr>
      </p:pic>
    </p:spTree>
    <p:extLst>
      <p:ext uri="{BB962C8B-B14F-4D97-AF65-F5344CB8AC3E}">
        <p14:creationId xmlns:p14="http://schemas.microsoft.com/office/powerpoint/2010/main" val="973020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741873"/>
            <a:ext cx="9144000" cy="1121434"/>
          </a:xfrm>
        </p:spPr>
        <p:txBody>
          <a:bodyPr>
            <a:normAutofit/>
          </a:bodyPr>
          <a:lstStyle/>
          <a:p>
            <a:r>
              <a:rPr kumimoji="1" lang="zh-CN" altLang="en-US" dirty="0" smtClean="0">
                <a:solidFill>
                  <a:srgbClr val="00B050"/>
                </a:solidFill>
              </a:rPr>
              <a:t>标题</a:t>
            </a:r>
            <a:endParaRPr kumimoji="1" lang="zh-CN" altLang="en-US" dirty="0">
              <a:solidFill>
                <a:srgbClr val="00B050"/>
              </a:solidFill>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1744" y="0"/>
            <a:ext cx="2440796" cy="2440796"/>
          </a:xfrm>
          <a:prstGeom prst="rect">
            <a:avLst/>
          </a:prstGeom>
        </p:spPr>
      </p:pic>
    </p:spTree>
    <p:extLst>
      <p:ext uri="{BB962C8B-B14F-4D97-AF65-F5344CB8AC3E}">
        <p14:creationId xmlns:p14="http://schemas.microsoft.com/office/powerpoint/2010/main" val="468664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299080"/>
            <a:ext cx="9144000" cy="1318433"/>
          </a:xfrm>
        </p:spPr>
        <p:txBody>
          <a:bodyPr/>
          <a:lstStyle/>
          <a:p>
            <a:r>
              <a:rPr kumimoji="1" lang="en-US" altLang="zh-CN" dirty="0" smtClean="0">
                <a:solidFill>
                  <a:srgbClr val="92D050"/>
                </a:solidFill>
              </a:rPr>
              <a:t>1.</a:t>
            </a:r>
            <a:r>
              <a:rPr kumimoji="1" lang="zh-CN" altLang="en-US" dirty="0" smtClean="0">
                <a:solidFill>
                  <a:srgbClr val="92D050"/>
                </a:solidFill>
              </a:rPr>
              <a:t> </a:t>
            </a:r>
            <a:r>
              <a:rPr kumimoji="1" lang="en-US" altLang="zh-CN" dirty="0" smtClean="0">
                <a:solidFill>
                  <a:srgbClr val="92D050"/>
                </a:solidFill>
              </a:rPr>
              <a:t>CLI</a:t>
            </a:r>
            <a:r>
              <a:rPr kumimoji="1" lang="zh-CN" altLang="en-US" dirty="0" smtClean="0">
                <a:solidFill>
                  <a:srgbClr val="92D050"/>
                </a:solidFill>
              </a:rPr>
              <a:t> 的使用</a:t>
            </a:r>
            <a:endParaRPr kumimoji="1" lang="zh-CN" altLang="en-US" dirty="0">
              <a:solidFill>
                <a:srgbClr val="92D050"/>
              </a:solidFill>
            </a:endParaRPr>
          </a:p>
        </p:txBody>
      </p:sp>
      <p:pic>
        <p:nvPicPr>
          <p:cNvPr id="4" name="图片 3"/>
          <p:cNvPicPr>
            <a:picLocks noChangeAspect="1"/>
          </p:cNvPicPr>
          <p:nvPr/>
        </p:nvPicPr>
        <p:blipFill>
          <a:blip r:embed="rId2"/>
          <a:stretch>
            <a:fillRect/>
          </a:stretch>
        </p:blipFill>
        <p:spPr>
          <a:xfrm>
            <a:off x="2578100" y="1790700"/>
            <a:ext cx="7035800" cy="506730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1744" y="0"/>
            <a:ext cx="2440796" cy="2440796"/>
          </a:xfrm>
          <a:prstGeom prst="rect">
            <a:avLst/>
          </a:prstGeom>
        </p:spPr>
      </p:pic>
    </p:spTree>
    <p:extLst>
      <p:ext uri="{BB962C8B-B14F-4D97-AF65-F5344CB8AC3E}">
        <p14:creationId xmlns:p14="http://schemas.microsoft.com/office/powerpoint/2010/main" val="11056301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520818"/>
            <a:ext cx="9144000" cy="1172263"/>
          </a:xfrm>
        </p:spPr>
        <p:txBody>
          <a:bodyPr/>
          <a:lstStyle/>
          <a:p>
            <a:r>
              <a:rPr kumimoji="1" lang="en-US" altLang="zh-CN" dirty="0" smtClean="0">
                <a:solidFill>
                  <a:srgbClr val="92D050"/>
                </a:solidFill>
              </a:rPr>
              <a:t>VUX</a:t>
            </a:r>
            <a:endParaRPr kumimoji="1" lang="zh-CN" altLang="en-US" dirty="0">
              <a:solidFill>
                <a:srgbClr val="92D050"/>
              </a:solidFill>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1744" y="0"/>
            <a:ext cx="2440796" cy="2440796"/>
          </a:xfrm>
          <a:prstGeom prst="rect">
            <a:avLst/>
          </a:prstGeom>
        </p:spPr>
      </p:pic>
      <p:pic>
        <p:nvPicPr>
          <p:cNvPr id="6" name="图片 5"/>
          <p:cNvPicPr>
            <a:picLocks noChangeAspect="1"/>
          </p:cNvPicPr>
          <p:nvPr/>
        </p:nvPicPr>
        <p:blipFill>
          <a:blip r:embed="rId3"/>
          <a:stretch>
            <a:fillRect/>
          </a:stretch>
        </p:blipFill>
        <p:spPr>
          <a:xfrm>
            <a:off x="2285414" y="1812696"/>
            <a:ext cx="8208904" cy="4756749"/>
          </a:xfrm>
          <a:prstGeom prst="rect">
            <a:avLst/>
          </a:prstGeom>
        </p:spPr>
      </p:pic>
    </p:spTree>
    <p:extLst>
      <p:ext uri="{BB962C8B-B14F-4D97-AF65-F5344CB8AC3E}">
        <p14:creationId xmlns:p14="http://schemas.microsoft.com/office/powerpoint/2010/main" val="150656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1744" y="0"/>
            <a:ext cx="2440796" cy="2440796"/>
          </a:xfrm>
          <a:prstGeom prst="rect">
            <a:avLst/>
          </a:prstGeom>
        </p:spPr>
      </p:pic>
      <p:sp>
        <p:nvSpPr>
          <p:cNvPr id="6" name="标题 1"/>
          <p:cNvSpPr>
            <a:spLocks noGrp="1"/>
          </p:cNvSpPr>
          <p:nvPr>
            <p:ph type="ctrTitle"/>
          </p:nvPr>
        </p:nvSpPr>
        <p:spPr>
          <a:xfrm>
            <a:off x="1524000" y="520818"/>
            <a:ext cx="9144000" cy="1172263"/>
          </a:xfrm>
        </p:spPr>
        <p:txBody>
          <a:bodyPr/>
          <a:lstStyle/>
          <a:p>
            <a:r>
              <a:rPr kumimoji="1" lang="en-US" altLang="zh-CN" dirty="0" smtClean="0">
                <a:solidFill>
                  <a:srgbClr val="92D050"/>
                </a:solidFill>
              </a:rPr>
              <a:t>ELEMENT</a:t>
            </a:r>
            <a:endParaRPr kumimoji="1" lang="zh-CN" altLang="en-US" dirty="0">
              <a:solidFill>
                <a:srgbClr val="92D050"/>
              </a:solidFill>
            </a:endParaRPr>
          </a:p>
        </p:txBody>
      </p:sp>
      <p:pic>
        <p:nvPicPr>
          <p:cNvPr id="7" name="图片 6"/>
          <p:cNvPicPr>
            <a:picLocks noChangeAspect="1"/>
          </p:cNvPicPr>
          <p:nvPr/>
        </p:nvPicPr>
        <p:blipFill>
          <a:blip r:embed="rId3"/>
          <a:stretch>
            <a:fillRect/>
          </a:stretch>
        </p:blipFill>
        <p:spPr>
          <a:xfrm>
            <a:off x="3834714" y="1693081"/>
            <a:ext cx="4522571" cy="4730391"/>
          </a:xfrm>
          <a:prstGeom prst="rect">
            <a:avLst/>
          </a:prstGeom>
        </p:spPr>
      </p:pic>
    </p:spTree>
    <p:extLst>
      <p:ext uri="{BB962C8B-B14F-4D97-AF65-F5344CB8AC3E}">
        <p14:creationId xmlns:p14="http://schemas.microsoft.com/office/powerpoint/2010/main" val="196542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863571"/>
            <a:ext cx="9144000" cy="1120505"/>
          </a:xfrm>
        </p:spPr>
        <p:txBody>
          <a:bodyPr/>
          <a:lstStyle/>
          <a:p>
            <a:r>
              <a:rPr kumimoji="1" lang="en-US" altLang="zh-CN" dirty="0" smtClean="0">
                <a:solidFill>
                  <a:srgbClr val="92D050"/>
                </a:solidFill>
              </a:rPr>
              <a:t>2.</a:t>
            </a:r>
            <a:r>
              <a:rPr kumimoji="1" lang="zh-CN" altLang="en-US" dirty="0" smtClean="0">
                <a:solidFill>
                  <a:srgbClr val="92D050"/>
                </a:solidFill>
              </a:rPr>
              <a:t> *</a:t>
            </a:r>
            <a:r>
              <a:rPr kumimoji="1" lang="en-US" altLang="zh-CN" dirty="0" smtClean="0">
                <a:solidFill>
                  <a:srgbClr val="92D050"/>
                </a:solidFill>
              </a:rPr>
              <a:t>.</a:t>
            </a:r>
            <a:r>
              <a:rPr kumimoji="1" lang="en-US" altLang="zh-CN" dirty="0" err="1" smtClean="0">
                <a:solidFill>
                  <a:srgbClr val="92D050"/>
                </a:solidFill>
              </a:rPr>
              <a:t>vue</a:t>
            </a:r>
            <a:r>
              <a:rPr kumimoji="1" lang="zh-CN" altLang="en-US" dirty="0" smtClean="0">
                <a:solidFill>
                  <a:srgbClr val="92D050"/>
                </a:solidFill>
              </a:rPr>
              <a:t> 文件结构解析</a:t>
            </a:r>
            <a:endParaRPr kumimoji="1" lang="zh-CN" altLang="en-US" dirty="0">
              <a:solidFill>
                <a:srgbClr val="92D050"/>
              </a:solidFill>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1744" y="0"/>
            <a:ext cx="2440796" cy="2440796"/>
          </a:xfrm>
          <a:prstGeom prst="rect">
            <a:avLst/>
          </a:prstGeom>
        </p:spPr>
      </p:pic>
      <p:pic>
        <p:nvPicPr>
          <p:cNvPr id="4" name="图片 3"/>
          <p:cNvPicPr>
            <a:picLocks noChangeAspect="1"/>
          </p:cNvPicPr>
          <p:nvPr/>
        </p:nvPicPr>
        <p:blipFill>
          <a:blip r:embed="rId3"/>
          <a:stretch>
            <a:fillRect/>
          </a:stretch>
        </p:blipFill>
        <p:spPr>
          <a:xfrm>
            <a:off x="2464998" y="1984076"/>
            <a:ext cx="3623106" cy="4710038"/>
          </a:xfrm>
          <a:prstGeom prst="rect">
            <a:avLst/>
          </a:prstGeom>
        </p:spPr>
      </p:pic>
      <p:sp>
        <p:nvSpPr>
          <p:cNvPr id="6" name="矩形 5"/>
          <p:cNvSpPr/>
          <p:nvPr/>
        </p:nvSpPr>
        <p:spPr>
          <a:xfrm>
            <a:off x="6856703" y="2027770"/>
            <a:ext cx="4705134" cy="369332"/>
          </a:xfrm>
          <a:prstGeom prst="rect">
            <a:avLst/>
          </a:prstGeom>
        </p:spPr>
        <p:txBody>
          <a:bodyPr wrap="none">
            <a:spAutoFit/>
          </a:bodyPr>
          <a:lstStyle/>
          <a:p>
            <a:r>
              <a:rPr lang="en-US" altLang="zh-CN" dirty="0" smtClean="0">
                <a:solidFill>
                  <a:schemeClr val="bg1"/>
                </a:solidFill>
              </a:rPr>
              <a:t>1.</a:t>
            </a:r>
            <a:r>
              <a:rPr lang="zh-CN" altLang="en-US" dirty="0" smtClean="0">
                <a:solidFill>
                  <a:schemeClr val="bg1"/>
                </a:solidFill>
              </a:rPr>
              <a:t> </a:t>
            </a:r>
            <a:r>
              <a:rPr lang="en-US" altLang="zh-CN" dirty="0" smtClean="0">
                <a:solidFill>
                  <a:schemeClr val="bg1"/>
                </a:solidFill>
              </a:rPr>
              <a:t>template:</a:t>
            </a:r>
            <a:r>
              <a:rPr lang="zh-CN" altLang="en-US" dirty="0" smtClean="0">
                <a:solidFill>
                  <a:schemeClr val="bg1"/>
                </a:solidFill>
              </a:rPr>
              <a:t> </a:t>
            </a:r>
            <a:r>
              <a:rPr lang="en-US" altLang="zh-CN" dirty="0" smtClean="0">
                <a:solidFill>
                  <a:schemeClr val="bg1"/>
                </a:solidFill>
              </a:rPr>
              <a:t>HTML</a:t>
            </a:r>
            <a:r>
              <a:rPr lang="zh-CN" altLang="en-US" dirty="0" smtClean="0">
                <a:solidFill>
                  <a:schemeClr val="bg1"/>
                </a:solidFill>
              </a:rPr>
              <a:t> 代码片段 </a:t>
            </a:r>
            <a:r>
              <a:rPr lang="en-US" altLang="zh-CN" dirty="0" smtClean="0">
                <a:solidFill>
                  <a:schemeClr val="bg1"/>
                </a:solidFill>
              </a:rPr>
              <a:t>(</a:t>
            </a:r>
            <a:r>
              <a:rPr lang="zh-CN" altLang="en-US" dirty="0" smtClean="0">
                <a:solidFill>
                  <a:schemeClr val="bg1"/>
                </a:solidFill>
              </a:rPr>
              <a:t> 含 </a:t>
            </a:r>
            <a:r>
              <a:rPr lang="en-US" altLang="zh-CN" dirty="0" smtClean="0">
                <a:solidFill>
                  <a:schemeClr val="bg1"/>
                </a:solidFill>
              </a:rPr>
              <a:t>VUE</a:t>
            </a:r>
            <a:r>
              <a:rPr lang="zh-CN" altLang="en-US" dirty="0" smtClean="0">
                <a:solidFill>
                  <a:schemeClr val="bg1"/>
                </a:solidFill>
              </a:rPr>
              <a:t> 表达式</a:t>
            </a:r>
            <a:r>
              <a:rPr lang="en-US" altLang="zh-CN" dirty="0" smtClean="0">
                <a:solidFill>
                  <a:schemeClr val="bg1"/>
                </a:solidFill>
              </a:rPr>
              <a:t>)</a:t>
            </a:r>
            <a:endParaRPr lang="zh-CN" altLang="en-US" dirty="0">
              <a:solidFill>
                <a:schemeClr val="bg1"/>
              </a:solidFill>
            </a:endParaRPr>
          </a:p>
        </p:txBody>
      </p:sp>
      <p:sp>
        <p:nvSpPr>
          <p:cNvPr id="7" name="矩形 6"/>
          <p:cNvSpPr/>
          <p:nvPr/>
        </p:nvSpPr>
        <p:spPr>
          <a:xfrm>
            <a:off x="6856703" y="2440796"/>
            <a:ext cx="3829895" cy="369332"/>
          </a:xfrm>
          <a:prstGeom prst="rect">
            <a:avLst/>
          </a:prstGeom>
        </p:spPr>
        <p:txBody>
          <a:bodyPr wrap="none">
            <a:spAutoFit/>
          </a:bodyPr>
          <a:lstStyle/>
          <a:p>
            <a:r>
              <a:rPr lang="en-US" altLang="zh-CN" dirty="0" smtClean="0">
                <a:solidFill>
                  <a:schemeClr val="bg1"/>
                </a:solidFill>
              </a:rPr>
              <a:t>2.</a:t>
            </a:r>
            <a:r>
              <a:rPr lang="zh-CN" altLang="en-US" dirty="0" smtClean="0">
                <a:solidFill>
                  <a:schemeClr val="bg1"/>
                </a:solidFill>
              </a:rPr>
              <a:t> </a:t>
            </a:r>
            <a:r>
              <a:rPr lang="en-US" altLang="zh-CN" dirty="0" smtClean="0">
                <a:solidFill>
                  <a:schemeClr val="bg1"/>
                </a:solidFill>
              </a:rPr>
              <a:t>script:</a:t>
            </a:r>
            <a:r>
              <a:rPr lang="zh-CN" altLang="en-US" dirty="0" smtClean="0">
                <a:solidFill>
                  <a:schemeClr val="bg1"/>
                </a:solidFill>
              </a:rPr>
              <a:t> </a:t>
            </a:r>
            <a:r>
              <a:rPr lang="en-US" altLang="zh-CN" dirty="0" err="1" smtClean="0">
                <a:solidFill>
                  <a:schemeClr val="bg1"/>
                </a:solidFill>
              </a:rPr>
              <a:t>js</a:t>
            </a:r>
            <a:r>
              <a:rPr lang="zh-CN" altLang="en-US" dirty="0" smtClean="0">
                <a:solidFill>
                  <a:schemeClr val="bg1"/>
                </a:solidFill>
              </a:rPr>
              <a:t> 脚本</a:t>
            </a:r>
            <a:r>
              <a:rPr lang="en-US" altLang="zh-CN" dirty="0" smtClean="0">
                <a:solidFill>
                  <a:schemeClr val="bg1"/>
                </a:solidFill>
              </a:rPr>
              <a:t>,</a:t>
            </a:r>
            <a:r>
              <a:rPr lang="zh-CN" altLang="en-US" dirty="0" smtClean="0">
                <a:solidFill>
                  <a:schemeClr val="bg1"/>
                </a:solidFill>
              </a:rPr>
              <a:t>包含一个 </a:t>
            </a:r>
            <a:r>
              <a:rPr lang="en-US" altLang="zh-CN" dirty="0" smtClean="0">
                <a:solidFill>
                  <a:schemeClr val="bg1"/>
                </a:solidFill>
              </a:rPr>
              <a:t>VUE</a:t>
            </a:r>
            <a:r>
              <a:rPr lang="zh-CN" altLang="en-US" dirty="0" smtClean="0">
                <a:solidFill>
                  <a:schemeClr val="bg1"/>
                </a:solidFill>
              </a:rPr>
              <a:t> 对象</a:t>
            </a:r>
            <a:endParaRPr lang="zh-CN" altLang="en-US" dirty="0">
              <a:solidFill>
                <a:schemeClr val="bg1"/>
              </a:solidFill>
            </a:endParaRPr>
          </a:p>
        </p:txBody>
      </p:sp>
      <p:sp>
        <p:nvSpPr>
          <p:cNvPr id="8" name="矩形 7"/>
          <p:cNvSpPr/>
          <p:nvPr/>
        </p:nvSpPr>
        <p:spPr>
          <a:xfrm>
            <a:off x="6856703" y="2847647"/>
            <a:ext cx="3393878" cy="369332"/>
          </a:xfrm>
          <a:prstGeom prst="rect">
            <a:avLst/>
          </a:prstGeom>
        </p:spPr>
        <p:txBody>
          <a:bodyPr wrap="none">
            <a:spAutoFit/>
          </a:bodyPr>
          <a:lstStyle/>
          <a:p>
            <a:r>
              <a:rPr lang="en-US" altLang="zh-CN" dirty="0" smtClean="0">
                <a:solidFill>
                  <a:schemeClr val="bg1"/>
                </a:solidFill>
              </a:rPr>
              <a:t>3.</a:t>
            </a:r>
            <a:r>
              <a:rPr lang="zh-CN" altLang="en-US" dirty="0" smtClean="0">
                <a:solidFill>
                  <a:schemeClr val="bg1"/>
                </a:solidFill>
              </a:rPr>
              <a:t> </a:t>
            </a:r>
            <a:r>
              <a:rPr lang="en-US" altLang="zh-CN" dirty="0" smtClean="0">
                <a:solidFill>
                  <a:schemeClr val="bg1"/>
                </a:solidFill>
              </a:rPr>
              <a:t>style:</a:t>
            </a:r>
            <a:r>
              <a:rPr lang="zh-CN" altLang="en-US" dirty="0" smtClean="0">
                <a:solidFill>
                  <a:schemeClr val="bg1"/>
                </a:solidFill>
              </a:rPr>
              <a:t> </a:t>
            </a:r>
            <a:r>
              <a:rPr lang="en-US" altLang="zh-CN" dirty="0" err="1" smtClean="0">
                <a:solidFill>
                  <a:schemeClr val="bg1"/>
                </a:solidFill>
              </a:rPr>
              <a:t>css</a:t>
            </a:r>
            <a:r>
              <a:rPr lang="zh-CN" altLang="en-US" dirty="0" smtClean="0">
                <a:solidFill>
                  <a:schemeClr val="bg1"/>
                </a:solidFill>
              </a:rPr>
              <a:t> 也可以是预编译 </a:t>
            </a:r>
            <a:r>
              <a:rPr lang="en-US" altLang="zh-CN" dirty="0" smtClean="0">
                <a:solidFill>
                  <a:schemeClr val="bg1"/>
                </a:solidFill>
              </a:rPr>
              <a:t>CSS</a:t>
            </a:r>
            <a:endParaRPr lang="zh-CN" altLang="en-US" dirty="0">
              <a:solidFill>
                <a:schemeClr val="bg1"/>
              </a:solidFill>
            </a:endParaRPr>
          </a:p>
        </p:txBody>
      </p:sp>
    </p:spTree>
    <p:extLst>
      <p:ext uri="{BB962C8B-B14F-4D97-AF65-F5344CB8AC3E}">
        <p14:creationId xmlns:p14="http://schemas.microsoft.com/office/powerpoint/2010/main" val="451662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809954"/>
          </a:xfrm>
        </p:spPr>
        <p:txBody>
          <a:bodyPr>
            <a:normAutofit fontScale="90000"/>
          </a:bodyPr>
          <a:lstStyle/>
          <a:p>
            <a:r>
              <a:rPr kumimoji="1" lang="en-US" altLang="zh-CN" dirty="0" smtClean="0">
                <a:solidFill>
                  <a:srgbClr val="92D050"/>
                </a:solidFill>
              </a:rPr>
              <a:t>VUEJS</a:t>
            </a:r>
            <a:r>
              <a:rPr kumimoji="1" lang="zh-CN" altLang="en-US" dirty="0" smtClean="0">
                <a:solidFill>
                  <a:srgbClr val="92D050"/>
                </a:solidFill>
              </a:rPr>
              <a:t> 常用指令</a:t>
            </a:r>
            <a:endParaRPr kumimoji="1" lang="zh-CN" altLang="en-US" dirty="0">
              <a:solidFill>
                <a:srgbClr val="92D050"/>
              </a:solidFill>
            </a:endParaRPr>
          </a:p>
        </p:txBody>
      </p:sp>
      <p:sp>
        <p:nvSpPr>
          <p:cNvPr id="3" name="副标题 2"/>
          <p:cNvSpPr>
            <a:spLocks noGrp="1"/>
          </p:cNvSpPr>
          <p:nvPr>
            <p:ph type="subTitle" idx="1"/>
          </p:nvPr>
        </p:nvSpPr>
        <p:spPr>
          <a:xfrm>
            <a:off x="1524000" y="2226799"/>
            <a:ext cx="9144000" cy="1655762"/>
          </a:xfrm>
        </p:spPr>
        <p:txBody>
          <a:bodyPr>
            <a:normAutofit lnSpcReduction="10000"/>
          </a:bodyPr>
          <a:lstStyle/>
          <a:p>
            <a:pPr marL="342900" indent="-342900" algn="l">
              <a:buFont typeface="Arial" charset="0"/>
              <a:buChar char="•"/>
            </a:pPr>
            <a:r>
              <a:rPr kumimoji="1" lang="en-US" altLang="zh-CN" dirty="0" smtClean="0">
                <a:solidFill>
                  <a:schemeClr val="bg1"/>
                </a:solidFill>
              </a:rPr>
              <a:t>v-model</a:t>
            </a:r>
          </a:p>
          <a:p>
            <a:pPr marL="342900" indent="-342900" algn="l">
              <a:buFont typeface="Arial" charset="0"/>
              <a:buChar char="•"/>
            </a:pPr>
            <a:r>
              <a:rPr kumimoji="1" lang="en-US" altLang="zh-CN" dirty="0" smtClean="0">
                <a:solidFill>
                  <a:schemeClr val="bg1"/>
                </a:solidFill>
              </a:rPr>
              <a:t>v-if</a:t>
            </a:r>
            <a:r>
              <a:rPr kumimoji="1" lang="zh-CN" altLang="en-US" dirty="0" smtClean="0">
                <a:solidFill>
                  <a:schemeClr val="bg1"/>
                </a:solidFill>
              </a:rPr>
              <a:t> 和 </a:t>
            </a:r>
            <a:r>
              <a:rPr kumimoji="1" lang="en-US" altLang="zh-CN" dirty="0" smtClean="0">
                <a:solidFill>
                  <a:schemeClr val="bg1"/>
                </a:solidFill>
              </a:rPr>
              <a:t>v-show</a:t>
            </a:r>
          </a:p>
          <a:p>
            <a:pPr marL="342900" indent="-342900" algn="l">
              <a:buFont typeface="Arial" charset="0"/>
              <a:buChar char="•"/>
            </a:pPr>
            <a:r>
              <a:rPr kumimoji="1" lang="en-US" altLang="zh-CN" dirty="0" smtClean="0">
                <a:solidFill>
                  <a:srgbClr val="00B050"/>
                </a:solidFill>
              </a:rPr>
              <a:t>v-for</a:t>
            </a:r>
          </a:p>
          <a:p>
            <a:pPr marL="342900" indent="-342900" algn="l">
              <a:buFont typeface="Arial" charset="0"/>
              <a:buChar char="•"/>
            </a:pPr>
            <a:r>
              <a:rPr kumimoji="1" lang="en-US" altLang="zh-CN" dirty="0" smtClean="0">
                <a:solidFill>
                  <a:srgbClr val="00B050"/>
                </a:solidFill>
              </a:rPr>
              <a:t>v-on</a:t>
            </a:r>
            <a:r>
              <a:rPr kumimoji="1" lang="zh-CN" altLang="en-US" dirty="0" smtClean="0">
                <a:solidFill>
                  <a:srgbClr val="00B050"/>
                </a:solidFill>
              </a:rPr>
              <a:t> 和 </a:t>
            </a:r>
            <a:r>
              <a:rPr kumimoji="1" lang="en-US" altLang="zh-CN" dirty="0" smtClean="0">
                <a:solidFill>
                  <a:srgbClr val="00B050"/>
                </a:solidFill>
              </a:rPr>
              <a:t>v-blind</a:t>
            </a:r>
          </a:p>
          <a:p>
            <a:pPr marL="342900" indent="-342900" algn="l">
              <a:buFont typeface="Arial" charset="0"/>
              <a:buChar char="•"/>
            </a:pPr>
            <a:endParaRPr kumimoji="1" lang="zh-CN" altLang="en-US" dirty="0">
              <a:solidFill>
                <a:schemeClr val="bg1"/>
              </a:solidFill>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1744" y="0"/>
            <a:ext cx="2440796" cy="2440796"/>
          </a:xfrm>
          <a:prstGeom prst="rect">
            <a:avLst/>
          </a:prstGeom>
        </p:spPr>
      </p:pic>
    </p:spTree>
    <p:extLst>
      <p:ext uri="{BB962C8B-B14F-4D97-AF65-F5344CB8AC3E}">
        <p14:creationId xmlns:p14="http://schemas.microsoft.com/office/powerpoint/2010/main" val="1885487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741873"/>
            <a:ext cx="9144000" cy="1121434"/>
          </a:xfrm>
        </p:spPr>
        <p:txBody>
          <a:bodyPr>
            <a:normAutofit/>
          </a:bodyPr>
          <a:lstStyle/>
          <a:p>
            <a:r>
              <a:rPr kumimoji="1" lang="en-US" altLang="zh-CN" dirty="0" smtClean="0">
                <a:solidFill>
                  <a:srgbClr val="00B050"/>
                </a:solidFill>
              </a:rPr>
              <a:t>v-for</a:t>
            </a:r>
            <a:endParaRPr kumimoji="1" lang="zh-CN" altLang="en-US" dirty="0">
              <a:solidFill>
                <a:srgbClr val="00B050"/>
              </a:solidFill>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1744" y="0"/>
            <a:ext cx="2440796" cy="2440796"/>
          </a:xfrm>
          <a:prstGeom prst="rect">
            <a:avLst/>
          </a:prstGeom>
        </p:spPr>
      </p:pic>
      <p:sp>
        <p:nvSpPr>
          <p:cNvPr id="6" name="矩形 5"/>
          <p:cNvSpPr/>
          <p:nvPr/>
        </p:nvSpPr>
        <p:spPr>
          <a:xfrm>
            <a:off x="2482850" y="4365768"/>
            <a:ext cx="3483646" cy="646331"/>
          </a:xfrm>
          <a:prstGeom prst="rect">
            <a:avLst/>
          </a:prstGeom>
        </p:spPr>
        <p:txBody>
          <a:bodyPr wrap="none">
            <a:spAutoFit/>
          </a:bodyPr>
          <a:lstStyle/>
          <a:p>
            <a:pPr marL="342900" indent="-342900">
              <a:buAutoNum type="arabicPeriod"/>
            </a:pPr>
            <a:r>
              <a:rPr lang="zh-CN" altLang="en-US" dirty="0" smtClean="0">
                <a:solidFill>
                  <a:schemeClr val="bg1"/>
                </a:solidFill>
              </a:rPr>
              <a:t>使用这种写法</a:t>
            </a:r>
            <a:r>
              <a:rPr lang="en-US" altLang="zh-CN" dirty="0" smtClean="0">
                <a:solidFill>
                  <a:schemeClr val="bg1"/>
                </a:solidFill>
              </a:rPr>
              <a:t>,</a:t>
            </a:r>
            <a:r>
              <a:rPr lang="zh-CN" altLang="en-US" dirty="0" smtClean="0">
                <a:solidFill>
                  <a:schemeClr val="bg1"/>
                </a:solidFill>
              </a:rPr>
              <a:t>方便调用 </a:t>
            </a:r>
            <a:r>
              <a:rPr lang="en-US" altLang="zh-CN" dirty="0" smtClean="0">
                <a:solidFill>
                  <a:schemeClr val="bg1"/>
                </a:solidFill>
              </a:rPr>
              <a:t>index</a:t>
            </a:r>
          </a:p>
          <a:p>
            <a:pPr marL="342900" indent="-342900">
              <a:buAutoNum type="arabicPeriod"/>
            </a:pPr>
            <a:r>
              <a:rPr lang="zh-CN" altLang="en-US" dirty="0" smtClean="0">
                <a:solidFill>
                  <a:schemeClr val="bg1"/>
                </a:solidFill>
              </a:rPr>
              <a:t>加上 </a:t>
            </a:r>
            <a:r>
              <a:rPr lang="en-US" altLang="zh-CN" dirty="0" smtClean="0">
                <a:solidFill>
                  <a:schemeClr val="bg1"/>
                </a:solidFill>
              </a:rPr>
              <a:t>key,</a:t>
            </a:r>
            <a:r>
              <a:rPr lang="zh-CN" altLang="en-US" dirty="0" smtClean="0">
                <a:solidFill>
                  <a:schemeClr val="bg1"/>
                </a:solidFill>
              </a:rPr>
              <a:t> 前面有冒号</a:t>
            </a:r>
            <a:endParaRPr lang="zh-CN" altLang="en-US" dirty="0">
              <a:solidFill>
                <a:schemeClr val="bg1"/>
              </a:solidFill>
            </a:endParaRPr>
          </a:p>
        </p:txBody>
      </p:sp>
      <p:pic>
        <p:nvPicPr>
          <p:cNvPr id="7" name="图片 6"/>
          <p:cNvPicPr>
            <a:picLocks noChangeAspect="1"/>
          </p:cNvPicPr>
          <p:nvPr/>
        </p:nvPicPr>
        <p:blipFill>
          <a:blip r:embed="rId3"/>
          <a:stretch>
            <a:fillRect/>
          </a:stretch>
        </p:blipFill>
        <p:spPr>
          <a:xfrm>
            <a:off x="2482850" y="1863307"/>
            <a:ext cx="7226300" cy="2324100"/>
          </a:xfrm>
          <a:prstGeom prst="rect">
            <a:avLst/>
          </a:prstGeom>
        </p:spPr>
      </p:pic>
      <p:pic>
        <p:nvPicPr>
          <p:cNvPr id="8" name="图片 7"/>
          <p:cNvPicPr>
            <a:picLocks noChangeAspect="1"/>
          </p:cNvPicPr>
          <p:nvPr/>
        </p:nvPicPr>
        <p:blipFill>
          <a:blip r:embed="rId4"/>
          <a:stretch>
            <a:fillRect/>
          </a:stretch>
        </p:blipFill>
        <p:spPr>
          <a:xfrm>
            <a:off x="2482850" y="5478971"/>
            <a:ext cx="8470900" cy="1041400"/>
          </a:xfrm>
          <a:prstGeom prst="rect">
            <a:avLst/>
          </a:prstGeom>
        </p:spPr>
      </p:pic>
    </p:spTree>
    <p:extLst>
      <p:ext uri="{BB962C8B-B14F-4D97-AF65-F5344CB8AC3E}">
        <p14:creationId xmlns:p14="http://schemas.microsoft.com/office/powerpoint/2010/main" val="1125482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13115" y="554355"/>
            <a:ext cx="9144000" cy="1121434"/>
          </a:xfrm>
        </p:spPr>
        <p:txBody>
          <a:bodyPr>
            <a:normAutofit/>
          </a:bodyPr>
          <a:lstStyle/>
          <a:p>
            <a:r>
              <a:rPr kumimoji="1" lang="en-US" altLang="zh-CN" dirty="0" smtClean="0">
                <a:solidFill>
                  <a:srgbClr val="00B050"/>
                </a:solidFill>
              </a:rPr>
              <a:t>v-on</a:t>
            </a:r>
            <a:endParaRPr kumimoji="1" lang="zh-CN" altLang="en-US" dirty="0">
              <a:solidFill>
                <a:srgbClr val="00B050"/>
              </a:solidFill>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1744" y="0"/>
            <a:ext cx="2440796" cy="2440796"/>
          </a:xfrm>
          <a:prstGeom prst="rect">
            <a:avLst/>
          </a:prstGeom>
        </p:spPr>
      </p:pic>
      <p:pic>
        <p:nvPicPr>
          <p:cNvPr id="3" name="图片 2"/>
          <p:cNvPicPr>
            <a:picLocks noChangeAspect="1"/>
          </p:cNvPicPr>
          <p:nvPr/>
        </p:nvPicPr>
        <p:blipFill>
          <a:blip r:embed="rId3"/>
          <a:stretch>
            <a:fillRect/>
          </a:stretch>
        </p:blipFill>
        <p:spPr>
          <a:xfrm>
            <a:off x="3292457" y="1675789"/>
            <a:ext cx="5585316" cy="2456543"/>
          </a:xfrm>
          <a:prstGeom prst="rect">
            <a:avLst/>
          </a:prstGeom>
        </p:spPr>
      </p:pic>
      <p:pic>
        <p:nvPicPr>
          <p:cNvPr id="4" name="图片 3"/>
          <p:cNvPicPr>
            <a:picLocks noChangeAspect="1"/>
          </p:cNvPicPr>
          <p:nvPr/>
        </p:nvPicPr>
        <p:blipFill>
          <a:blip r:embed="rId4"/>
          <a:stretch>
            <a:fillRect/>
          </a:stretch>
        </p:blipFill>
        <p:spPr>
          <a:xfrm>
            <a:off x="2667429" y="4349378"/>
            <a:ext cx="6835372" cy="1808775"/>
          </a:xfrm>
          <a:prstGeom prst="rect">
            <a:avLst/>
          </a:prstGeom>
        </p:spPr>
      </p:pic>
      <p:sp>
        <p:nvSpPr>
          <p:cNvPr id="9" name="文本框 8"/>
          <p:cNvSpPr txBox="1"/>
          <p:nvPr/>
        </p:nvSpPr>
        <p:spPr>
          <a:xfrm>
            <a:off x="4735286" y="4074742"/>
            <a:ext cx="2044149" cy="369332"/>
          </a:xfrm>
          <a:prstGeom prst="rect">
            <a:avLst/>
          </a:prstGeom>
          <a:noFill/>
        </p:spPr>
        <p:txBody>
          <a:bodyPr wrap="none" rtlCol="0">
            <a:spAutoFit/>
          </a:bodyPr>
          <a:lstStyle/>
          <a:p>
            <a:r>
              <a:rPr kumimoji="1" lang="zh-CN" altLang="en-US" dirty="0" smtClean="0">
                <a:solidFill>
                  <a:schemeClr val="bg1"/>
                </a:solidFill>
              </a:rPr>
              <a:t>值多用于 </a:t>
            </a:r>
            <a:r>
              <a:rPr kumimoji="1" lang="en-US" altLang="zh-CN" dirty="0" smtClean="0">
                <a:solidFill>
                  <a:schemeClr val="bg1"/>
                </a:solidFill>
              </a:rPr>
              <a:t>methods</a:t>
            </a:r>
            <a:endParaRPr kumimoji="1" lang="zh-CN" altLang="en-US" dirty="0">
              <a:solidFill>
                <a:schemeClr val="bg1"/>
              </a:solidFill>
            </a:endParaRPr>
          </a:p>
        </p:txBody>
      </p:sp>
    </p:spTree>
    <p:extLst>
      <p:ext uri="{BB962C8B-B14F-4D97-AF65-F5344CB8AC3E}">
        <p14:creationId xmlns:p14="http://schemas.microsoft.com/office/powerpoint/2010/main" val="72956994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TotalTime>
  <Words>236</Words>
  <Application>Microsoft Macintosh PowerPoint</Application>
  <PresentationFormat>宽屏</PresentationFormat>
  <Paragraphs>54</Paragraphs>
  <Slides>24</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24</vt:i4>
      </vt:variant>
    </vt:vector>
  </HeadingPairs>
  <TitlesOfParts>
    <vt:vector size="29" baseType="lpstr">
      <vt:lpstr>DengXian</vt:lpstr>
      <vt:lpstr>DengXian Light</vt:lpstr>
      <vt:lpstr>Verdana</vt:lpstr>
      <vt:lpstr>Arial</vt:lpstr>
      <vt:lpstr>Office 主题</vt:lpstr>
      <vt:lpstr>VUEJS </vt:lpstr>
      <vt:lpstr>主要内容</vt:lpstr>
      <vt:lpstr>1. CLI 的使用</vt:lpstr>
      <vt:lpstr>VUX</vt:lpstr>
      <vt:lpstr>ELEMENT</vt:lpstr>
      <vt:lpstr>2. *.vue 文件结构解析</vt:lpstr>
      <vt:lpstr>VUEJS 常用指令</vt:lpstr>
      <vt:lpstr>v-for</vt:lpstr>
      <vt:lpstr>v-on</vt:lpstr>
      <vt:lpstr>v-blind</vt:lpstr>
      <vt:lpstr>VUEJS 常用属性方法</vt:lpstr>
      <vt:lpstr>VUE实例的生命周期</vt:lpstr>
      <vt:lpstr>VUE实例的生命周期created</vt:lpstr>
      <vt:lpstr>VUE实例的生命周期mounted</vt:lpstr>
      <vt:lpstr>3.组件数据传输</vt:lpstr>
      <vt:lpstr>子组件传递给父组件</vt:lpstr>
      <vt:lpstr>标题</vt:lpstr>
      <vt:lpstr>标题</vt:lpstr>
      <vt:lpstr>标题</vt:lpstr>
      <vt:lpstr>标题</vt:lpstr>
      <vt:lpstr>标题</vt:lpstr>
      <vt:lpstr>标题</vt:lpstr>
      <vt:lpstr>标题</vt:lpstr>
      <vt:lpstr>标题</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VUEJS </dc:title>
  <dc:creator>金伟斌</dc:creator>
  <cp:lastModifiedBy>金伟斌</cp:lastModifiedBy>
  <cp:revision>17</cp:revision>
  <dcterms:created xsi:type="dcterms:W3CDTF">2017-11-06T01:29:54Z</dcterms:created>
  <dcterms:modified xsi:type="dcterms:W3CDTF">2017-11-06T04:53:35Z</dcterms:modified>
</cp:coreProperties>
</file>